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38"/>
  </p:notesMasterIdLst>
  <p:sldIdLst>
    <p:sldId id="261" r:id="rId2"/>
    <p:sldId id="263" r:id="rId3"/>
    <p:sldId id="264" r:id="rId4"/>
    <p:sldId id="270" r:id="rId5"/>
    <p:sldId id="266" r:id="rId6"/>
    <p:sldId id="267" r:id="rId7"/>
    <p:sldId id="268" r:id="rId8"/>
    <p:sldId id="283" r:id="rId9"/>
    <p:sldId id="271" r:id="rId10"/>
    <p:sldId id="272" r:id="rId11"/>
    <p:sldId id="301" r:id="rId12"/>
    <p:sldId id="302" r:id="rId13"/>
    <p:sldId id="274" r:id="rId14"/>
    <p:sldId id="273" r:id="rId15"/>
    <p:sldId id="305" r:id="rId16"/>
    <p:sldId id="297" r:id="rId17"/>
    <p:sldId id="284" r:id="rId18"/>
    <p:sldId id="304" r:id="rId19"/>
    <p:sldId id="285" r:id="rId20"/>
    <p:sldId id="291" r:id="rId21"/>
    <p:sldId id="298" r:id="rId22"/>
    <p:sldId id="286" r:id="rId23"/>
    <p:sldId id="287" r:id="rId24"/>
    <p:sldId id="288" r:id="rId25"/>
    <p:sldId id="280" r:id="rId26"/>
    <p:sldId id="289" r:id="rId27"/>
    <p:sldId id="281" r:id="rId28"/>
    <p:sldId id="282" r:id="rId29"/>
    <p:sldId id="290" r:id="rId30"/>
    <p:sldId id="299" r:id="rId31"/>
    <p:sldId id="292" r:id="rId32"/>
    <p:sldId id="293" r:id="rId33"/>
    <p:sldId id="294" r:id="rId34"/>
    <p:sldId id="295" r:id="rId35"/>
    <p:sldId id="296" r:id="rId36"/>
    <p:sldId id="262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CG" initials="F" lastIdx="1" clrIdx="0">
    <p:extLst>
      <p:ext uri="{19B8F6BF-5375-455C-9EA6-DF929625EA0E}">
        <p15:presenceInfo xmlns:p15="http://schemas.microsoft.com/office/powerpoint/2012/main" userId="FC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51D6E3-2474-4FBF-BA44-A469B6C5E791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5E9488-CC9B-4D76-9984-D23FA876D17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59254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5E9488-CC9B-4D76-9984-D23FA876D178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90907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5E9488-CC9B-4D76-9984-D23FA876D178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86423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5E9488-CC9B-4D76-9984-D23FA876D178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50677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5E9488-CC9B-4D76-9984-D23FA876D178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36685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5E9488-CC9B-4D76-9984-D23FA876D178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27190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0535A-9827-415E-BB72-A03DBC777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9DA606-A693-4225-9D18-6D266A907B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BA894-3F5A-4097-AA77-72CB2A8BC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FF097-F3E2-4FB1-8CB9-BBD3A8F3D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C439A-2FAA-4D47-956F-944B663AC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71698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FDDC-4EAD-40F0-A274-36FC0DCDF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3221C1-ACAD-4682-8BCF-5EF7095A7E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F4493-829D-4141-B4DE-E72C64047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84EDE-E930-42A4-9A65-8B4EC904C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3738D-0211-4B3B-AFD2-ADEC9473F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11096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DED035-45E4-4A2E-ADAC-BFB9396526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5BC84-35EE-49A2-91B0-D65219945B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9D5B6-2362-48D7-B5FA-18E6569DD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789951-FB5E-46DB-80C8-730E8A13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D4D5B-0783-4A10-AEC7-A2309E8D4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63927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01B72-ED38-4928-94B0-9FE7E42C1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01203-9A4C-404B-B128-88EF2739D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538F8-73C8-4BD1-9C3E-F01470DCF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B6BD6-2397-4320-8341-AE1E27BD7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06EA7-F399-4183-B371-B44A72A04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26695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045C4-A7AF-4732-8AA2-E4EFA1A3C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CA7A-2702-4287-982A-A264E74B0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2B1B1-1762-4A04-96CE-10F55728C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9D13E-90BD-43C2-9685-18B26077C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C0F0A-296E-4BB9-AADA-47956228B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17529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7065B-ECCB-4E03-94E1-AD10229CA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CF29A-0A36-4EB4-8006-9524C0DF2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464753-A960-4320-B08A-E53665D16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4F59C-E100-420B-86D3-D368D4A65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EC46D4-F53C-4333-A284-30BFABC72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F7F4CC-ABA0-47CD-A267-A5E2BA6C9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87417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DFFDF-D787-4ADF-8A4A-6F09E056A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9E4965-8A86-491D-8AFE-AD0ED7A5C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472EAE-1553-4C78-BF0F-4ED7ADF2A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795914-FEB0-4949-BA77-A10850F87A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5F23AB-4E7A-4053-A370-2C4074746F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535A3C-162E-483C-B1F4-769B5DE2D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9ACF4E-5003-4FC0-8738-1FC57D8AA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80E835-B6C6-43F6-9DD1-73C3C4C95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5183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2775B-F2F8-470C-8695-76AD39010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C3CD89-7629-48AB-A00D-41A08A70D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1AA735-A1F2-4A26-82F9-8CFFB436E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96BFEE-C9A2-45AD-8B80-EF88A5034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14690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E091E7-3117-4F48-AADE-4FC23451B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53E7DD-F795-4BD8-8AB8-AE620A166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0CB98-AE3B-4ED6-A0C2-B83E81715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3601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259BE-1EF0-4718-B3F1-FE853C6AC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B03D8-C0F2-4275-8C41-F2CE48DA9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CC1463-FA9D-4292-AA32-109522CED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F2168A-2BB2-44CC-B9BE-E74072611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DD8C7B-CD10-4D9B-A7B3-BAF012345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E4182-B15B-4492-9DA3-9731BF770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92303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94303-4E45-4756-999B-1C7560305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599F1B-22F6-41AB-BEB2-14048017D9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164723-EC44-4EA1-AED3-FBAFB9192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65BCCC-28B3-44E8-BCF8-D98C07571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56A4C0-174A-412A-AE88-BBDF0A3AE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D41F4F-A2DD-40B6-A674-9C94D1ACF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62196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472FBD-44F4-4E01-B4D8-4C61FC029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B7EFFE-811E-4804-B7D3-27D38BAB6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BF9E1-2F5E-4992-984A-CC8BFA184B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345B32-2E7E-4FE6-8730-08C203369083}" type="datetimeFigureOut">
              <a:rPr lang="en-SG" smtClean="0"/>
              <a:t>1/8/2019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ADDE2-5038-49A3-A47C-E8480475B8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8BF78-982D-4FA0-8880-6A1743FB2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B6848-E0CA-4707-93B1-708E804D27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44981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aggle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96FCE97-B192-481E-926F-84A8BCE9D41E}"/>
              </a:ext>
            </a:extLst>
          </p:cNvPr>
          <p:cNvSpPr txBox="1"/>
          <p:nvPr/>
        </p:nvSpPr>
        <p:spPr>
          <a:xfrm>
            <a:off x="454891" y="558947"/>
            <a:ext cx="578889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</a:rPr>
              <a:t>GA Capstone Project -</a:t>
            </a:r>
          </a:p>
          <a:p>
            <a:r>
              <a:rPr lang="en-US" sz="3200" dirty="0">
                <a:solidFill>
                  <a:srgbClr val="FFFF00"/>
                </a:solidFill>
              </a:rPr>
              <a:t>Sentiment Analysis using VADER</a:t>
            </a:r>
          </a:p>
          <a:p>
            <a:r>
              <a:rPr lang="en-US" sz="3200" dirty="0">
                <a:solidFill>
                  <a:srgbClr val="FFFF00"/>
                </a:solidFill>
              </a:rPr>
              <a:t>and Visualization using Power BI</a:t>
            </a:r>
          </a:p>
          <a:p>
            <a:r>
              <a:rPr lang="en-US" sz="3200" dirty="0">
                <a:solidFill>
                  <a:srgbClr val="FFFF00"/>
                </a:solidFill>
              </a:rPr>
              <a:t>in a business scenario</a:t>
            </a:r>
            <a:endParaRPr lang="en-SG" sz="3200" dirty="0">
              <a:solidFill>
                <a:srgbClr val="FFFF00"/>
              </a:solidFill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68D163E1-7DBF-40DF-AC2F-92BCFE0759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200"/>
            <a:ext cx="12192000" cy="41148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98B1FD-7527-4A24-A2AD-86A469E1D82D}"/>
              </a:ext>
            </a:extLst>
          </p:cNvPr>
          <p:cNvSpPr txBox="1"/>
          <p:nvPr/>
        </p:nvSpPr>
        <p:spPr>
          <a:xfrm>
            <a:off x="7626928" y="866723"/>
            <a:ext cx="33343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by Ferdinand Garcia</a:t>
            </a:r>
          </a:p>
          <a:p>
            <a:r>
              <a:rPr lang="en-US" sz="2800" dirty="0">
                <a:solidFill>
                  <a:schemeClr val="bg1"/>
                </a:solidFill>
              </a:rPr>
              <a:t>DSI 8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91779A-3D6B-4250-B088-0D93EB8A2F71}"/>
              </a:ext>
            </a:extLst>
          </p:cNvPr>
          <p:cNvSpPr txBox="1"/>
          <p:nvPr/>
        </p:nvSpPr>
        <p:spPr>
          <a:xfrm>
            <a:off x="10740737" y="6400884"/>
            <a:ext cx="14512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Aug. 2019</a:t>
            </a:r>
            <a:endParaRPr lang="en-SG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754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66EF874-481F-42BC-9B86-D2B9EAD88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076" y="497245"/>
            <a:ext cx="5357802" cy="44902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D036C3-AF49-44D8-A2D7-DDB3E1BAF59C}"/>
              </a:ext>
            </a:extLst>
          </p:cNvPr>
          <p:cNvSpPr txBox="1"/>
          <p:nvPr/>
        </p:nvSpPr>
        <p:spPr>
          <a:xfrm>
            <a:off x="1276774" y="5359726"/>
            <a:ext cx="10317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9750" indent="-539750"/>
            <a:r>
              <a:rPr lang="en-SG" sz="2000" dirty="0">
                <a:solidFill>
                  <a:srgbClr val="FFFF00"/>
                </a:solidFill>
              </a:rPr>
              <a:t>Fig. 4 </a:t>
            </a:r>
            <a:r>
              <a:rPr lang="en-SG" sz="2000" dirty="0">
                <a:solidFill>
                  <a:schemeClr val="bg1"/>
                </a:solidFill>
              </a:rPr>
              <a:t>Screen print of the PYTHON script showing use of different PYTHON libraries, Data Loading and Cleaning steps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EB911BB-C75E-4994-82AE-410AB6DC6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4955" y="497245"/>
            <a:ext cx="5389465" cy="44902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3934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9D036C3-AF49-44D8-A2D7-DDB3E1BAF59C}"/>
              </a:ext>
            </a:extLst>
          </p:cNvPr>
          <p:cNvSpPr txBox="1"/>
          <p:nvPr/>
        </p:nvSpPr>
        <p:spPr>
          <a:xfrm>
            <a:off x="1276774" y="5359726"/>
            <a:ext cx="10317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9750" indent="-539750"/>
            <a:r>
              <a:rPr lang="en-SG" sz="2000" dirty="0">
                <a:solidFill>
                  <a:srgbClr val="FFFF00"/>
                </a:solidFill>
              </a:rPr>
              <a:t>Fig. 6 </a:t>
            </a:r>
            <a:r>
              <a:rPr lang="en-SG" sz="2000" dirty="0">
                <a:solidFill>
                  <a:schemeClr val="bg1"/>
                </a:solidFill>
              </a:rPr>
              <a:t>Screen print of the PYTHON script showing running of VADER, generating Scatter plot and showing VADER scores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DE366-F743-470F-BA1B-3F8878C16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124" y="592921"/>
            <a:ext cx="5360672" cy="38176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2F9161-0A34-4CB2-A13D-BA4025940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570009"/>
            <a:ext cx="5362171" cy="43151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75816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9D036C3-AF49-44D8-A2D7-DDB3E1BAF59C}"/>
              </a:ext>
            </a:extLst>
          </p:cNvPr>
          <p:cNvSpPr txBox="1"/>
          <p:nvPr/>
        </p:nvSpPr>
        <p:spPr>
          <a:xfrm>
            <a:off x="1276774" y="5359726"/>
            <a:ext cx="10317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9750" indent="-539750"/>
            <a:r>
              <a:rPr lang="en-SG" sz="2000" dirty="0">
                <a:solidFill>
                  <a:srgbClr val="FFFF00"/>
                </a:solidFill>
              </a:rPr>
              <a:t>Fig. 7 </a:t>
            </a:r>
            <a:r>
              <a:rPr lang="en-SG" sz="2000" dirty="0">
                <a:solidFill>
                  <a:schemeClr val="bg1"/>
                </a:solidFill>
              </a:rPr>
              <a:t>Screen print of the PYTHON script showing generating </a:t>
            </a:r>
            <a:r>
              <a:rPr lang="en-SG" sz="2000" dirty="0" err="1">
                <a:solidFill>
                  <a:schemeClr val="bg1"/>
                </a:solidFill>
              </a:rPr>
              <a:t>WordCloud</a:t>
            </a:r>
            <a:r>
              <a:rPr lang="en-SG" sz="2000" dirty="0">
                <a:solidFill>
                  <a:schemeClr val="bg1"/>
                </a:solidFill>
              </a:rPr>
              <a:t> chart and showing VADER scores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49DBD0-70FC-4A59-9B3A-C3C2BFCE1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648" y="500258"/>
            <a:ext cx="5400584" cy="43151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8D984F-4FFF-4DEE-A5D1-628A65010C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1770" y="849525"/>
            <a:ext cx="5468153" cy="314914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5725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10515600" cy="494046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Use PYTHON script to load the updated dataset into MS Power BI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B81477-377A-474D-A653-48BB0DC49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428" y="2277518"/>
            <a:ext cx="5085172" cy="38505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9A2082-24B7-4D62-A99D-6290C3DFA9DA}"/>
              </a:ext>
            </a:extLst>
          </p:cNvPr>
          <p:cNvSpPr txBox="1"/>
          <p:nvPr/>
        </p:nvSpPr>
        <p:spPr>
          <a:xfrm>
            <a:off x="7233828" y="3318014"/>
            <a:ext cx="45422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3400" indent="-533400"/>
            <a:r>
              <a:rPr lang="en-SG" sz="2000" dirty="0">
                <a:solidFill>
                  <a:srgbClr val="FFFF00"/>
                </a:solidFill>
              </a:rPr>
              <a:t>Fig. 8 </a:t>
            </a:r>
            <a:r>
              <a:rPr lang="en-SG" sz="2000" dirty="0">
                <a:solidFill>
                  <a:schemeClr val="bg1"/>
                </a:solidFill>
              </a:rPr>
              <a:t>PYTHON script used as Data Source to MS Power BI as copied from the </a:t>
            </a:r>
            <a:r>
              <a:rPr lang="en-SG" sz="2000" dirty="0" err="1">
                <a:solidFill>
                  <a:schemeClr val="bg1"/>
                </a:solidFill>
              </a:rPr>
              <a:t>Jupyter</a:t>
            </a:r>
            <a:r>
              <a:rPr lang="en-SG" sz="2000" dirty="0">
                <a:solidFill>
                  <a:schemeClr val="bg1"/>
                </a:solidFill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281552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150592F-BE4A-4873-B053-73806BDFA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00" y="648782"/>
            <a:ext cx="10693400" cy="47102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C67325-20B7-4B45-B83F-0672F7446E64}"/>
              </a:ext>
            </a:extLst>
          </p:cNvPr>
          <p:cNvSpPr txBox="1"/>
          <p:nvPr/>
        </p:nvSpPr>
        <p:spPr>
          <a:xfrm>
            <a:off x="3144816" y="6016682"/>
            <a:ext cx="5386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dirty="0">
                <a:solidFill>
                  <a:srgbClr val="FFFF00"/>
                </a:solidFill>
              </a:rPr>
              <a:t>Fig. 6 </a:t>
            </a:r>
            <a:r>
              <a:rPr lang="en-SG" sz="2000" dirty="0">
                <a:solidFill>
                  <a:schemeClr val="bg1"/>
                </a:solidFill>
              </a:rPr>
              <a:t>data as generated and loaded in to Power BI</a:t>
            </a:r>
          </a:p>
        </p:txBody>
      </p:sp>
    </p:spTree>
    <p:extLst>
      <p:ext uri="{BB962C8B-B14F-4D97-AF65-F5344CB8AC3E}">
        <p14:creationId xmlns:p14="http://schemas.microsoft.com/office/powerpoint/2010/main" val="728162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407F90-DFB6-4001-A9DF-725074BCBED4}"/>
              </a:ext>
            </a:extLst>
          </p:cNvPr>
          <p:cNvSpPr txBox="1">
            <a:spLocks/>
          </p:cNvSpPr>
          <p:nvPr/>
        </p:nvSpPr>
        <p:spPr>
          <a:xfrm>
            <a:off x="265495" y="1636775"/>
            <a:ext cx="11749295" cy="46789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tabLst>
                <a:tab pos="1254125" algn="l"/>
              </a:tabLst>
            </a:pPr>
            <a:r>
              <a:rPr lang="en-SG" sz="3600" dirty="0">
                <a:solidFill>
                  <a:srgbClr val="FFC000"/>
                </a:solidFill>
              </a:rPr>
              <a:t>Observation/Insight</a:t>
            </a:r>
          </a:p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sz="3000" dirty="0">
                <a:solidFill>
                  <a:schemeClr val="bg1"/>
                </a:solidFill>
              </a:rPr>
              <a:t>Doesn’t PYTHON have its own visualization features? Why choose MS Power BI to do visualization? 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600" dirty="0">
                <a:solidFill>
                  <a:schemeClr val="bg1"/>
                </a:solidFill>
              </a:rPr>
              <a:t> Yes, PYTHON has its own visualization features. This will be simulated later in POWER BI.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600" dirty="0">
                <a:solidFill>
                  <a:schemeClr val="bg1"/>
                </a:solidFill>
              </a:rPr>
              <a:t>POWER BI provides an interactive  experience where multiple charts can be updated in a synchronized manner. (ideal for business presentation)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endParaRPr lang="en-SG" sz="2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94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10500360" cy="1200570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 startAt="4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Highlight the visualization plus the corresponding business insights</a:t>
            </a:r>
          </a:p>
          <a:p>
            <a:pPr marL="971550" lvl="1" indent="-514350">
              <a:buFont typeface="+mj-lt"/>
              <a:buAutoNum type="alphaLcPeriod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MATPLOTLIB Visuals </a:t>
            </a:r>
          </a:p>
          <a:p>
            <a:pPr marL="914400" lvl="2" indent="0">
              <a:buNone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-  Purpose:  to show that Python visualization can also work in this environment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7C3B5E-02AE-4AFC-AD26-C6BD6F8F97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077"/>
          <a:stretch/>
        </p:blipFill>
        <p:spPr>
          <a:xfrm>
            <a:off x="1745710" y="2945219"/>
            <a:ext cx="9151463" cy="353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812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10500360" cy="1200570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 startAt="4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Highlight the visualization plus the corresponding business insights</a:t>
            </a:r>
          </a:p>
          <a:p>
            <a:pPr marL="971550" lvl="1" indent="-514350">
              <a:buFont typeface="+mj-lt"/>
              <a:buAutoNum type="alphaLcPeriod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MATPLOTLIB Visuals </a:t>
            </a:r>
          </a:p>
          <a:p>
            <a:pPr marL="914400" lvl="2" indent="0">
              <a:buNone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-  Purpose:  to show that Python visualization can also work in this environment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407F90-DFB6-4001-A9DF-725074BCBED4}"/>
              </a:ext>
            </a:extLst>
          </p:cNvPr>
          <p:cNvSpPr txBox="1">
            <a:spLocks/>
          </p:cNvSpPr>
          <p:nvPr/>
        </p:nvSpPr>
        <p:spPr>
          <a:xfrm>
            <a:off x="941832" y="2715767"/>
            <a:ext cx="5843016" cy="3952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750" lvl="2" indent="-514350">
              <a:lnSpc>
                <a:spcPct val="150000"/>
              </a:lnSpc>
              <a:buFont typeface="+mj-lt"/>
              <a:buAutoNum type="romanUcPeriod"/>
              <a:tabLst>
                <a:tab pos="1254125" algn="l"/>
              </a:tabLst>
            </a:pPr>
            <a:r>
              <a:rPr lang="en-SG" sz="1800" dirty="0">
                <a:solidFill>
                  <a:schemeClr val="bg1"/>
                </a:solidFill>
              </a:rPr>
              <a:t>Scatterplot chart : VADER Compound Score vs. Customer Rating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1600" dirty="0">
                <a:solidFill>
                  <a:schemeClr val="bg1"/>
                </a:solidFill>
              </a:rPr>
              <a:t>Shows NO co-relation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1600" dirty="0">
                <a:solidFill>
                  <a:schemeClr val="bg1"/>
                </a:solidFill>
              </a:rPr>
              <a:t>Customer Rating was written independent of overall sentiment of comment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85E2DB-7EE9-4492-B6CF-95DB65F1E62B}"/>
              </a:ext>
            </a:extLst>
          </p:cNvPr>
          <p:cNvGrpSpPr/>
          <p:nvPr/>
        </p:nvGrpSpPr>
        <p:grpSpPr>
          <a:xfrm>
            <a:off x="7961394" y="2645064"/>
            <a:ext cx="3645371" cy="3847176"/>
            <a:chOff x="7367034" y="2526192"/>
            <a:chExt cx="3645371" cy="384717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7953CD0-1B57-46EC-9BE0-DE35702E9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67034" y="2526192"/>
              <a:ext cx="3645371" cy="3847176"/>
            </a:xfrm>
            <a:prstGeom prst="rect">
              <a:avLst/>
            </a:prstGeom>
          </p:spPr>
        </p:pic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05A0346-BFEE-4536-A388-2E6D7AFC53A6}"/>
                </a:ext>
              </a:extLst>
            </p:cNvPr>
            <p:cNvSpPr/>
            <p:nvPr/>
          </p:nvSpPr>
          <p:spPr>
            <a:xfrm>
              <a:off x="7443216" y="5129784"/>
              <a:ext cx="1307592" cy="210312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5209639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407F90-DFB6-4001-A9DF-725074BCBED4}"/>
              </a:ext>
            </a:extLst>
          </p:cNvPr>
          <p:cNvSpPr txBox="1">
            <a:spLocks/>
          </p:cNvSpPr>
          <p:nvPr/>
        </p:nvSpPr>
        <p:spPr>
          <a:xfrm>
            <a:off x="265496" y="1636775"/>
            <a:ext cx="6373368" cy="3952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tabLst>
                <a:tab pos="1254125" algn="l"/>
              </a:tabLst>
            </a:pPr>
            <a:r>
              <a:rPr lang="en-SG" sz="2600" dirty="0">
                <a:solidFill>
                  <a:srgbClr val="FFC000"/>
                </a:solidFill>
              </a:rPr>
              <a:t>Observation/Insight</a:t>
            </a:r>
          </a:p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sz="2200" dirty="0">
                <a:solidFill>
                  <a:schemeClr val="bg1"/>
                </a:solidFill>
              </a:rPr>
              <a:t>VADER Compound Score has </a:t>
            </a:r>
            <a:r>
              <a:rPr lang="en-SG" sz="2200" u="sng" dirty="0">
                <a:solidFill>
                  <a:schemeClr val="bg1"/>
                </a:solidFill>
              </a:rPr>
              <a:t>more relevance</a:t>
            </a:r>
            <a:r>
              <a:rPr lang="en-SG" sz="2200" dirty="0">
                <a:solidFill>
                  <a:schemeClr val="bg1"/>
                </a:solidFill>
              </a:rPr>
              <a:t> to overall sentiment of comment</a:t>
            </a:r>
          </a:p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sz="2200" dirty="0">
                <a:solidFill>
                  <a:schemeClr val="bg1"/>
                </a:solidFill>
              </a:rPr>
              <a:t>Moving forward, VADER Compound </a:t>
            </a:r>
            <a:r>
              <a:rPr lang="en-SG" sz="2200" u="sng" dirty="0">
                <a:solidFill>
                  <a:schemeClr val="bg1"/>
                </a:solidFill>
              </a:rPr>
              <a:t>Score will be used</a:t>
            </a:r>
            <a:r>
              <a:rPr lang="en-SG" sz="2200" dirty="0">
                <a:solidFill>
                  <a:schemeClr val="bg1"/>
                </a:solidFill>
              </a:rPr>
              <a:t> to rate overall sentiment of comment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CCB727-8BEA-4263-8550-6FD19C447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6795" y="1745738"/>
            <a:ext cx="4384507" cy="348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3467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6861048" cy="4940466"/>
          </a:xfrm>
        </p:spPr>
        <p:txBody>
          <a:bodyPr>
            <a:normAutofit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romanUcPeriod" startAt="2"/>
              <a:tabLst>
                <a:tab pos="1254125" algn="l"/>
              </a:tabLst>
            </a:pPr>
            <a:r>
              <a:rPr lang="en-SG" dirty="0" err="1">
                <a:solidFill>
                  <a:schemeClr val="bg1"/>
                </a:solidFill>
              </a:rPr>
              <a:t>WordCloud</a:t>
            </a:r>
            <a:r>
              <a:rPr lang="en-SG" dirty="0">
                <a:solidFill>
                  <a:schemeClr val="bg1"/>
                </a:solidFill>
              </a:rPr>
              <a:t> Analysis of Comments</a:t>
            </a:r>
          </a:p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Generated using the following PYTHON libraries:  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dirty="0" err="1">
                <a:solidFill>
                  <a:schemeClr val="bg1"/>
                </a:solidFill>
              </a:rPr>
              <a:t>NLTK.Corpus.Stopwords</a:t>
            </a:r>
            <a:r>
              <a:rPr lang="en-SG" dirty="0">
                <a:solidFill>
                  <a:schemeClr val="bg1"/>
                </a:solidFill>
              </a:rPr>
              <a:t> 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dirty="0" err="1">
                <a:solidFill>
                  <a:schemeClr val="bg1"/>
                </a:solidFill>
              </a:rPr>
              <a:t>Wordcloud.WordCloud</a:t>
            </a:r>
            <a:r>
              <a:rPr lang="en-SG" dirty="0">
                <a:solidFill>
                  <a:schemeClr val="bg1"/>
                </a:solidFill>
              </a:rPr>
              <a:t>  and </a:t>
            </a:r>
            <a:r>
              <a:rPr lang="en-SG" dirty="0" err="1">
                <a:solidFill>
                  <a:schemeClr val="bg1"/>
                </a:solidFill>
              </a:rPr>
              <a:t>ImageColorGenerator</a:t>
            </a:r>
            <a:endParaRPr lang="en-SG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Shows the </a:t>
            </a:r>
            <a:r>
              <a:rPr lang="en-SG" u="sng" dirty="0">
                <a:solidFill>
                  <a:schemeClr val="bg1"/>
                </a:solidFill>
              </a:rPr>
              <a:t>prominent</a:t>
            </a:r>
            <a:r>
              <a:rPr lang="en-SG" dirty="0">
                <a:solidFill>
                  <a:schemeClr val="bg1"/>
                </a:solidFill>
              </a:rPr>
              <a:t> </a:t>
            </a:r>
            <a:r>
              <a:rPr lang="en-SG" u="sng" dirty="0">
                <a:solidFill>
                  <a:schemeClr val="bg1"/>
                </a:solidFill>
              </a:rPr>
              <a:t>keywords</a:t>
            </a:r>
            <a:r>
              <a:rPr lang="en-SG" dirty="0">
                <a:solidFill>
                  <a:schemeClr val="bg1"/>
                </a:solidFill>
              </a:rPr>
              <a:t> across the comments: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Top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Dress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Shirt, Fabric, </a:t>
            </a:r>
            <a:r>
              <a:rPr lang="en-SG" dirty="0" err="1">
                <a:solidFill>
                  <a:schemeClr val="bg1"/>
                </a:solidFill>
              </a:rPr>
              <a:t>Color</a:t>
            </a:r>
            <a:endParaRPr lang="en-SG" dirty="0">
              <a:solidFill>
                <a:schemeClr val="bg1"/>
              </a:solidFill>
            </a:endParaRPr>
          </a:p>
          <a:p>
            <a:pPr marL="1371600" lvl="3" indent="0">
              <a:lnSpc>
                <a:spcPct val="150000"/>
              </a:lnSpc>
              <a:buNone/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 lvl="4">
              <a:lnSpc>
                <a:spcPct val="150000"/>
              </a:lnSpc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 lvl="4">
              <a:lnSpc>
                <a:spcPct val="150000"/>
              </a:lnSpc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F25E69F-485B-4ADE-8969-5E58C4B5283A}"/>
              </a:ext>
            </a:extLst>
          </p:cNvPr>
          <p:cNvGrpSpPr/>
          <p:nvPr/>
        </p:nvGrpSpPr>
        <p:grpSpPr>
          <a:xfrm>
            <a:off x="7794331" y="1515198"/>
            <a:ext cx="4217242" cy="4639501"/>
            <a:chOff x="7794331" y="1515198"/>
            <a:chExt cx="4217242" cy="463950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7E997F8-49E9-4C98-9B55-B1B063B86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4331" y="1515198"/>
              <a:ext cx="4217242" cy="4639501"/>
            </a:xfrm>
            <a:prstGeom prst="rect">
              <a:avLst/>
            </a:prstGeom>
          </p:spPr>
        </p:pic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3DE0B29-EA87-472A-9EE6-208DD938CCD3}"/>
                </a:ext>
              </a:extLst>
            </p:cNvPr>
            <p:cNvSpPr/>
            <p:nvPr/>
          </p:nvSpPr>
          <p:spPr>
            <a:xfrm>
              <a:off x="7882128" y="4718304"/>
              <a:ext cx="2532888" cy="365760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257474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10515600" cy="4661765"/>
          </a:xfrm>
        </p:spPr>
        <p:txBody>
          <a:bodyPr>
            <a:normAutofit/>
          </a:bodyPr>
          <a:lstStyle/>
          <a:p>
            <a:pPr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Name 	: </a:t>
            </a:r>
            <a:r>
              <a:rPr lang="en-SG" dirty="0">
                <a:solidFill>
                  <a:srgbClr val="FFFF00"/>
                </a:solidFill>
              </a:rPr>
              <a:t>Ferdinand Garcia</a:t>
            </a:r>
          </a:p>
          <a:p>
            <a:pPr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Class 	: </a:t>
            </a:r>
            <a:r>
              <a:rPr lang="en-SG" dirty="0">
                <a:solidFill>
                  <a:srgbClr val="FFFF00"/>
                </a:solidFill>
              </a:rPr>
              <a:t>Data Science  Immersive Program  (DSI8)</a:t>
            </a:r>
          </a:p>
          <a:p>
            <a:pPr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Capstone Project :  </a:t>
            </a:r>
          </a:p>
          <a:p>
            <a:pPr lvl="1"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Use </a:t>
            </a:r>
            <a:r>
              <a:rPr lang="en-SG" dirty="0">
                <a:solidFill>
                  <a:srgbClr val="FFFF00"/>
                </a:solidFill>
              </a:rPr>
              <a:t>Natural Language Programming (NLP)</a:t>
            </a:r>
            <a:r>
              <a:rPr lang="en-SG" dirty="0">
                <a:solidFill>
                  <a:schemeClr val="bg1"/>
                </a:solidFill>
              </a:rPr>
              <a:t> using </a:t>
            </a:r>
            <a:r>
              <a:rPr lang="en-SG" dirty="0">
                <a:solidFill>
                  <a:srgbClr val="FFFF00"/>
                </a:solidFill>
              </a:rPr>
              <a:t>Valence Aware Dictionary and </a:t>
            </a:r>
            <a:r>
              <a:rPr lang="en-SG" dirty="0" err="1">
                <a:solidFill>
                  <a:srgbClr val="FFFF00"/>
                </a:solidFill>
              </a:rPr>
              <a:t>sEntiment</a:t>
            </a:r>
            <a:r>
              <a:rPr lang="en-SG" dirty="0">
                <a:solidFill>
                  <a:srgbClr val="FFFF00"/>
                </a:solidFill>
              </a:rPr>
              <a:t> Reasoner (VADER) </a:t>
            </a:r>
            <a:r>
              <a:rPr lang="en-SG" dirty="0">
                <a:solidFill>
                  <a:schemeClr val="bg1"/>
                </a:solidFill>
              </a:rPr>
              <a:t>to determine overall sentiment of Customer comments</a:t>
            </a:r>
          </a:p>
          <a:p>
            <a:pPr lvl="1"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Use Python to input data to </a:t>
            </a:r>
            <a:r>
              <a:rPr lang="en-SG" dirty="0">
                <a:solidFill>
                  <a:srgbClr val="FFFF00"/>
                </a:solidFill>
              </a:rPr>
              <a:t>Microsoft Power BI </a:t>
            </a:r>
            <a:endParaRPr lang="en-SG" dirty="0">
              <a:solidFill>
                <a:schemeClr val="bg1"/>
              </a:solidFill>
            </a:endParaRPr>
          </a:p>
          <a:p>
            <a:pPr lvl="1"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Use </a:t>
            </a:r>
            <a:r>
              <a:rPr lang="en-SG" dirty="0">
                <a:solidFill>
                  <a:srgbClr val="FFFF00"/>
                </a:solidFill>
              </a:rPr>
              <a:t>Microsoft Power BI visualization </a:t>
            </a:r>
            <a:r>
              <a:rPr lang="en-SG" dirty="0">
                <a:solidFill>
                  <a:schemeClr val="bg1"/>
                </a:solidFill>
              </a:rPr>
              <a:t>to highlight </a:t>
            </a:r>
            <a:r>
              <a:rPr lang="en-SG" u="sng" dirty="0">
                <a:solidFill>
                  <a:schemeClr val="bg1"/>
                </a:solidFill>
              </a:rPr>
              <a:t>business insights</a:t>
            </a:r>
          </a:p>
          <a:p>
            <a:pPr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237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C28BDC0-1AB8-48CC-9689-BCBAF73BA9CD}"/>
              </a:ext>
            </a:extLst>
          </p:cNvPr>
          <p:cNvSpPr txBox="1">
            <a:spLocks/>
          </p:cNvSpPr>
          <p:nvPr/>
        </p:nvSpPr>
        <p:spPr>
          <a:xfrm>
            <a:off x="292928" y="1297171"/>
            <a:ext cx="10935904" cy="537119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tabLst>
                <a:tab pos="1254125" algn="l"/>
              </a:tabLst>
            </a:pPr>
            <a:r>
              <a:rPr lang="en-SG" dirty="0">
                <a:solidFill>
                  <a:srgbClr val="FFC000"/>
                </a:solidFill>
              </a:rPr>
              <a:t>Observation/Insight</a:t>
            </a:r>
          </a:p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It is important for the company to take note of the prominent words in the </a:t>
            </a:r>
            <a:r>
              <a:rPr lang="en-SG" dirty="0" err="1">
                <a:solidFill>
                  <a:schemeClr val="bg1"/>
                </a:solidFill>
              </a:rPr>
              <a:t>WordCloud</a:t>
            </a:r>
            <a:r>
              <a:rPr lang="en-SG" dirty="0">
                <a:solidFill>
                  <a:schemeClr val="bg1"/>
                </a:solidFill>
              </a:rPr>
              <a:t> as these represents the issues mostly talked about by the customers (whether in positive or negative sentiment) </a:t>
            </a:r>
          </a:p>
          <a:p>
            <a:pPr lvl="1">
              <a:lnSpc>
                <a:spcPct val="150000"/>
              </a:lnSpc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In the report, the words “Top”, “Dress”, “Shirt”, “Fabric”, “</a:t>
            </a:r>
            <a:r>
              <a:rPr lang="en-SG" dirty="0" err="1">
                <a:solidFill>
                  <a:schemeClr val="bg1"/>
                </a:solidFill>
              </a:rPr>
              <a:t>Color</a:t>
            </a:r>
            <a:r>
              <a:rPr lang="en-SG" dirty="0">
                <a:solidFill>
                  <a:schemeClr val="bg1"/>
                </a:solidFill>
              </a:rPr>
              <a:t>” are the words often referred to in the comments. It will  be worth investigating what these words refer to in order to further understand the underlying customer sentiment ( Example: new product?,  frequent complaint, need for improvement?)</a:t>
            </a:r>
          </a:p>
          <a:p>
            <a:pPr lvl="1">
              <a:lnSpc>
                <a:spcPct val="150000"/>
              </a:lnSpc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In the future, the list of STOPWORDS can be updated with words deemed to be non-essential.</a:t>
            </a:r>
          </a:p>
        </p:txBody>
      </p:sp>
    </p:spTree>
    <p:extLst>
      <p:ext uri="{BB962C8B-B14F-4D97-AF65-F5344CB8AC3E}">
        <p14:creationId xmlns:p14="http://schemas.microsoft.com/office/powerpoint/2010/main" val="28936785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635"/>
            <a:ext cx="10515600" cy="1325563"/>
          </a:xfrm>
        </p:spPr>
        <p:txBody>
          <a:bodyPr>
            <a:normAutofit/>
          </a:bodyPr>
          <a:lstStyle/>
          <a:p>
            <a:pPr marL="971550" lvl="1" indent="-514350">
              <a:buFont typeface="+mj-lt"/>
              <a:buAutoNum type="alphaLcPeriod" startAt="2"/>
              <a:tabLst>
                <a:tab pos="1254125" algn="l"/>
              </a:tabLst>
            </a:pPr>
            <a:r>
              <a:rPr lang="en-SG" sz="3200" dirty="0">
                <a:solidFill>
                  <a:schemeClr val="bg1"/>
                </a:solidFill>
              </a:rPr>
              <a:t>Sentiment  Analysis Visuals </a:t>
            </a:r>
          </a:p>
          <a:p>
            <a:pPr marL="1162050" lvl="1" indent="-174625">
              <a:buNone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-  Purpose:  to uncover the underlying sentiment in the customer comments </a:t>
            </a:r>
            <a:endParaRPr lang="en-SG" sz="32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8F16AB-3526-477E-8F60-E0199C453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350" y="2627497"/>
            <a:ext cx="7137402" cy="404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370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0" y="1512492"/>
            <a:ext cx="8516112" cy="4940466"/>
          </a:xfrm>
        </p:spPr>
        <p:txBody>
          <a:bodyPr>
            <a:normAutofit/>
          </a:bodyPr>
          <a:lstStyle/>
          <a:p>
            <a:pPr marL="971550" lvl="1" indent="-514350">
              <a:buFont typeface="+mj-lt"/>
              <a:buAutoNum type="alphaLcPeriod" startAt="2"/>
              <a:tabLst>
                <a:tab pos="1254125" algn="l"/>
              </a:tabLst>
            </a:pPr>
            <a:r>
              <a:rPr lang="en-SG" sz="2800" dirty="0">
                <a:solidFill>
                  <a:schemeClr val="bg1"/>
                </a:solidFill>
              </a:rPr>
              <a:t>Sentiment  Analysis Visuals </a:t>
            </a:r>
          </a:p>
          <a:p>
            <a:pPr marL="1162050" lvl="1" indent="-174625">
              <a:buNone/>
              <a:tabLst>
                <a:tab pos="1254125" algn="l"/>
              </a:tabLst>
            </a:pPr>
            <a:r>
              <a:rPr lang="en-SG" sz="2000" dirty="0">
                <a:solidFill>
                  <a:schemeClr val="bg1"/>
                </a:solidFill>
              </a:rPr>
              <a:t>-  Purpose:  to uncover the underlying sentiment in the customer comments </a:t>
            </a:r>
          </a:p>
          <a:p>
            <a:pPr marL="457200" lvl="1" indent="0">
              <a:buNone/>
              <a:tabLst>
                <a:tab pos="1254125" algn="l"/>
              </a:tabLst>
            </a:pPr>
            <a:endParaRPr lang="en-SG" sz="2800" dirty="0">
              <a:solidFill>
                <a:schemeClr val="bg1"/>
              </a:solidFill>
            </a:endParaRPr>
          </a:p>
          <a:p>
            <a:pPr marL="1428750" lvl="2" indent="-514350">
              <a:lnSpc>
                <a:spcPct val="150000"/>
              </a:lnSpc>
              <a:buFont typeface="+mj-lt"/>
              <a:buAutoNum type="romanUcPeriod"/>
              <a:tabLst>
                <a:tab pos="1254125" algn="l"/>
              </a:tabLst>
            </a:pPr>
            <a:r>
              <a:rPr lang="en-SG" sz="2400" u="sng" dirty="0">
                <a:solidFill>
                  <a:schemeClr val="bg1"/>
                </a:solidFill>
              </a:rPr>
              <a:t>Data Slicer Panels</a:t>
            </a:r>
            <a:r>
              <a:rPr lang="en-SG" sz="2400" dirty="0">
                <a:solidFill>
                  <a:schemeClr val="bg1"/>
                </a:solidFill>
              </a:rPr>
              <a:t> – ability to filter visualization based on time (Year, </a:t>
            </a:r>
            <a:r>
              <a:rPr lang="en-SG" sz="2400" dirty="0" err="1">
                <a:solidFill>
                  <a:schemeClr val="bg1"/>
                </a:solidFill>
              </a:rPr>
              <a:t>Qtr</a:t>
            </a:r>
            <a:r>
              <a:rPr lang="en-SG" sz="2400" dirty="0">
                <a:solidFill>
                  <a:schemeClr val="bg1"/>
                </a:solidFill>
              </a:rPr>
              <a:t>, Month) across the page</a:t>
            </a:r>
          </a:p>
          <a:p>
            <a:pPr lvl="5">
              <a:lnSpc>
                <a:spcPct val="150000"/>
              </a:lnSpc>
              <a:buFontTx/>
              <a:buChar char="-"/>
              <a:tabLst>
                <a:tab pos="1254125" algn="l"/>
              </a:tabLst>
            </a:pPr>
            <a:endParaRPr lang="en-SG" sz="2000" dirty="0">
              <a:solidFill>
                <a:schemeClr val="bg1"/>
              </a:solidFill>
            </a:endParaRP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endParaRPr lang="en-SG" sz="2000" dirty="0">
              <a:solidFill>
                <a:schemeClr val="bg1"/>
              </a:solidFill>
            </a:endParaRPr>
          </a:p>
          <a:p>
            <a:pPr marL="1428750" lvl="2" indent="-514350">
              <a:lnSpc>
                <a:spcPct val="150000"/>
              </a:lnSpc>
              <a:buFont typeface="+mj-lt"/>
              <a:buAutoNum type="romanUcPeriod"/>
              <a:tabLst>
                <a:tab pos="1254125" algn="l"/>
              </a:tabLst>
            </a:pPr>
            <a:endParaRPr lang="en-SG" sz="2400" dirty="0">
              <a:solidFill>
                <a:schemeClr val="bg1"/>
              </a:solidFill>
            </a:endParaRPr>
          </a:p>
          <a:p>
            <a:pPr lvl="4">
              <a:lnSpc>
                <a:spcPct val="150000"/>
              </a:lnSpc>
              <a:tabLst>
                <a:tab pos="1254125" algn="l"/>
              </a:tabLst>
            </a:pPr>
            <a:endParaRPr lang="en-SG" sz="2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B502C-B792-4215-B50B-CFDA61FD9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7640" y="852416"/>
            <a:ext cx="1686160" cy="561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5235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" y="1304886"/>
            <a:ext cx="5413248" cy="1602906"/>
          </a:xfrm>
        </p:spPr>
        <p:txBody>
          <a:bodyPr>
            <a:normAutofit fontScale="92500" lnSpcReduction="10000"/>
          </a:bodyPr>
          <a:lstStyle/>
          <a:p>
            <a:pPr marL="971550" lvl="1" indent="-514350">
              <a:buFont typeface="+mj-lt"/>
              <a:buAutoNum type="alphaLcPeriod" startAt="2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Sentiment  Analysis Visuals </a:t>
            </a:r>
          </a:p>
          <a:p>
            <a:pPr marL="1428750" lvl="2" indent="-514350">
              <a:lnSpc>
                <a:spcPct val="150000"/>
              </a:lnSpc>
              <a:buFont typeface="+mj-lt"/>
              <a:buAutoNum type="romanUcPeriod" startAt="2"/>
              <a:tabLst>
                <a:tab pos="1254125" algn="l"/>
              </a:tabLst>
            </a:pPr>
            <a:r>
              <a:rPr lang="en-SG" u="sng" dirty="0">
                <a:solidFill>
                  <a:schemeClr val="bg1"/>
                </a:solidFill>
              </a:rPr>
              <a:t>VADER Compound Score</a:t>
            </a:r>
            <a:r>
              <a:rPr lang="en-SG" dirty="0">
                <a:solidFill>
                  <a:schemeClr val="bg1"/>
                </a:solidFill>
              </a:rPr>
              <a:t> </a:t>
            </a:r>
          </a:p>
          <a:p>
            <a:pPr lvl="3">
              <a:lnSpc>
                <a:spcPct val="150000"/>
              </a:lnSpc>
              <a:buFontTx/>
              <a:buChar char="-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highlights MAX, MEAN and MIN scores per day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0EF744-5950-4365-B42C-34365FBAA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41" y="3355848"/>
            <a:ext cx="9389599" cy="338066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26A7686-5790-4D3E-AAC6-4ECAA1773368}"/>
              </a:ext>
            </a:extLst>
          </p:cNvPr>
          <p:cNvSpPr txBox="1">
            <a:spLocks/>
          </p:cNvSpPr>
          <p:nvPr/>
        </p:nvSpPr>
        <p:spPr>
          <a:xfrm>
            <a:off x="4376928" y="1160876"/>
            <a:ext cx="7440168" cy="2194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>
              <a:lnSpc>
                <a:spcPct val="150000"/>
              </a:lnSpc>
              <a:buFontTx/>
              <a:buChar char="-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Shows </a:t>
            </a:r>
            <a:r>
              <a:rPr lang="en-SG" dirty="0" err="1">
                <a:solidFill>
                  <a:schemeClr val="bg1"/>
                </a:solidFill>
              </a:rPr>
              <a:t>cutoff</a:t>
            </a:r>
            <a:r>
              <a:rPr lang="en-SG" dirty="0">
                <a:solidFill>
                  <a:schemeClr val="bg1"/>
                </a:solidFill>
              </a:rPr>
              <a:t> line between Sentiment Grade:</a:t>
            </a:r>
          </a:p>
          <a:p>
            <a:pPr lvl="4">
              <a:lnSpc>
                <a:spcPct val="100000"/>
              </a:lnSpc>
              <a:buFontTx/>
              <a:buChar char="-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“VB” – VADER Compound Score within -1.00 to – 0.60 </a:t>
            </a:r>
          </a:p>
          <a:p>
            <a:pPr lvl="4">
              <a:lnSpc>
                <a:spcPct val="100000"/>
              </a:lnSpc>
              <a:buFontTx/>
              <a:buChar char="-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“B”    – VADER Compound Score within -0.59 to – 0. 20 </a:t>
            </a:r>
          </a:p>
          <a:p>
            <a:pPr lvl="4">
              <a:lnSpc>
                <a:spcPct val="100000"/>
              </a:lnSpc>
              <a:buFontTx/>
              <a:buChar char="-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“N”    – VADER Compound Score within -0.19 to – 0. 20 </a:t>
            </a:r>
          </a:p>
          <a:p>
            <a:pPr lvl="4">
              <a:lnSpc>
                <a:spcPct val="100000"/>
              </a:lnSpc>
              <a:buFontTx/>
              <a:buChar char="-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“G”    – VADER Compound Score within 0.21 to  0.60 </a:t>
            </a:r>
          </a:p>
          <a:p>
            <a:pPr lvl="4">
              <a:lnSpc>
                <a:spcPct val="100000"/>
              </a:lnSpc>
              <a:buFontTx/>
              <a:buChar char="-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“VG” – VADER Compound Score within 0.61 to – 1.00</a:t>
            </a:r>
          </a:p>
        </p:txBody>
      </p:sp>
    </p:spTree>
    <p:extLst>
      <p:ext uri="{BB962C8B-B14F-4D97-AF65-F5344CB8AC3E}">
        <p14:creationId xmlns:p14="http://schemas.microsoft.com/office/powerpoint/2010/main" val="8661508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472" y="1295741"/>
            <a:ext cx="10515600" cy="2372492"/>
          </a:xfrm>
        </p:spPr>
        <p:txBody>
          <a:bodyPr>
            <a:normAutofit/>
          </a:bodyPr>
          <a:lstStyle/>
          <a:p>
            <a:pPr marL="1428750" lvl="2" indent="-514350">
              <a:lnSpc>
                <a:spcPct val="150000"/>
              </a:lnSpc>
              <a:buFont typeface="+mj-lt"/>
              <a:buAutoNum type="romanUcPeriod" startAt="3"/>
              <a:tabLst>
                <a:tab pos="1254125" algn="l"/>
              </a:tabLst>
            </a:pPr>
            <a:r>
              <a:rPr lang="en-SG" sz="2400" u="sng" dirty="0">
                <a:solidFill>
                  <a:schemeClr val="bg1"/>
                </a:solidFill>
              </a:rPr>
              <a:t>Comments per Day</a:t>
            </a:r>
            <a:r>
              <a:rPr lang="en-SG" sz="2400" dirty="0">
                <a:solidFill>
                  <a:schemeClr val="bg1"/>
                </a:solidFill>
              </a:rPr>
              <a:t> 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chemeClr val="bg1"/>
                </a:solidFill>
              </a:rPr>
              <a:t>shows volume of comments per day, any seasonality patterns, provide YOY comparison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chemeClr val="bg1"/>
                </a:solidFill>
              </a:rPr>
              <a:t>Synchronized to support other charts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CB4C31-7998-43C9-ABD1-A1A77AD76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007" y="3541515"/>
            <a:ext cx="10937985" cy="312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02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40810" y="1515197"/>
            <a:ext cx="7846757" cy="3311983"/>
          </a:xfrm>
        </p:spPr>
        <p:txBody>
          <a:bodyPr>
            <a:normAutofit/>
          </a:bodyPr>
          <a:lstStyle/>
          <a:p>
            <a:pPr marL="1428750" lvl="2" indent="-514350">
              <a:lnSpc>
                <a:spcPct val="150000"/>
              </a:lnSpc>
              <a:buFont typeface="+mj-lt"/>
              <a:buAutoNum type="romanUcPeriod" startAt="4"/>
              <a:tabLst>
                <a:tab pos="1254125" algn="l"/>
              </a:tabLst>
            </a:pPr>
            <a:r>
              <a:rPr lang="en-SG" sz="2800" u="sng" dirty="0">
                <a:solidFill>
                  <a:schemeClr val="bg1"/>
                </a:solidFill>
              </a:rPr>
              <a:t>Doughnut Chart</a:t>
            </a:r>
            <a:r>
              <a:rPr lang="en-SG" sz="2800" dirty="0">
                <a:solidFill>
                  <a:schemeClr val="bg1"/>
                </a:solidFill>
              </a:rPr>
              <a:t> on Comments by Sentiment Grade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chemeClr val="bg1"/>
                </a:solidFill>
              </a:rPr>
              <a:t>Provides  total and breakdown by Sentiment Grade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chemeClr val="bg1"/>
                </a:solidFill>
              </a:rPr>
              <a:t>Synchronized to support other charts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408267-2B5C-4B52-8A29-D7E599159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090" y="1252368"/>
            <a:ext cx="3794760" cy="4353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6416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7"/>
            <a:ext cx="10515600" cy="2121137"/>
          </a:xfrm>
        </p:spPr>
        <p:txBody>
          <a:bodyPr>
            <a:normAutofit/>
          </a:bodyPr>
          <a:lstStyle/>
          <a:p>
            <a:pPr marL="1428750" lvl="2" indent="-514350">
              <a:lnSpc>
                <a:spcPct val="150000"/>
              </a:lnSpc>
              <a:buFont typeface="+mj-lt"/>
              <a:buAutoNum type="romanUcPeriod" startAt="5"/>
              <a:tabLst>
                <a:tab pos="1254125" algn="l"/>
              </a:tabLst>
            </a:pPr>
            <a:r>
              <a:rPr lang="en-SG" sz="2800" u="sng" dirty="0">
                <a:solidFill>
                  <a:schemeClr val="bg1"/>
                </a:solidFill>
              </a:rPr>
              <a:t>Record List/Table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chemeClr val="bg1"/>
                </a:solidFill>
              </a:rPr>
              <a:t>Displays records as filtered in other charts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chemeClr val="bg1"/>
                </a:solidFill>
              </a:rPr>
              <a:t>Synchronized to support other charts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BB0BEC-2678-4A93-BDB5-DC76909BE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68" y="3979728"/>
            <a:ext cx="11637264" cy="243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520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76003"/>
            <a:ext cx="11475720" cy="3495714"/>
          </a:xfrm>
        </p:spPr>
        <p:txBody>
          <a:bodyPr>
            <a:normAutofit/>
          </a:bodyPr>
          <a:lstStyle/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rgbClr val="FFC000"/>
                </a:solidFill>
              </a:rPr>
              <a:t>Observation/Insight 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chemeClr val="bg1"/>
                </a:solidFill>
              </a:rPr>
              <a:t>2018 has double the data of 2019; it is assumed that 2019 operations are still ongoing.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chemeClr val="bg1"/>
                </a:solidFill>
              </a:rPr>
              <a:t>The  dataset is imbalanced towards “VG” Sentiment Grade </a:t>
            </a:r>
          </a:p>
          <a:p>
            <a:pPr lvl="4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chemeClr val="bg1"/>
                </a:solidFill>
              </a:rPr>
              <a:t>“VG” Sentiment Grade accounts for 80% on all years</a:t>
            </a:r>
          </a:p>
          <a:p>
            <a:pPr lvl="4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chemeClr val="bg1"/>
                </a:solidFill>
              </a:rPr>
              <a:t>“VG” + “G” Sentiment Grade accounts for approx. 90% on all years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D89B08-5A4B-4026-A9A9-3330E3DE5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59" y="4354568"/>
            <a:ext cx="2252680" cy="22376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36FCA0-A7C9-46A7-9F45-94B289609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4784" y="4354568"/>
            <a:ext cx="2266976" cy="2213329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7580617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9304"/>
            <a:ext cx="10515600" cy="1417320"/>
          </a:xfrm>
        </p:spPr>
        <p:txBody>
          <a:bodyPr>
            <a:normAutofit fontScale="85000" lnSpcReduction="10000"/>
          </a:bodyPr>
          <a:lstStyle/>
          <a:p>
            <a:pPr marL="971550" lvl="1" indent="-514350">
              <a:buFont typeface="+mj-lt"/>
              <a:buAutoNum type="alphaLcPeriod" startAt="3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Demographic  Analysis Visuals </a:t>
            </a:r>
          </a:p>
          <a:p>
            <a:pPr marL="987425" lvl="1" indent="0">
              <a:buNone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-  Purpose:  to see the relationship between demographics and  customer sentiment</a:t>
            </a:r>
          </a:p>
          <a:p>
            <a:pPr marL="971550" lvl="1" indent="-514350">
              <a:buFont typeface="+mj-lt"/>
              <a:buAutoNum type="alphaLcPeriod" startAt="3"/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 marL="1428750" lvl="2" indent="-514350">
              <a:lnSpc>
                <a:spcPct val="150000"/>
              </a:lnSpc>
              <a:buFont typeface="+mj-lt"/>
              <a:buAutoNum type="romanUcPeriod"/>
              <a:tabLst>
                <a:tab pos="1254125" algn="l"/>
              </a:tabLst>
            </a:pPr>
            <a:r>
              <a:rPr lang="en-SG" u="sng" dirty="0" err="1">
                <a:solidFill>
                  <a:schemeClr val="bg1"/>
                </a:solidFill>
              </a:rPr>
              <a:t>TreeMap</a:t>
            </a:r>
            <a:r>
              <a:rPr lang="en-SG" u="sng" dirty="0">
                <a:solidFill>
                  <a:schemeClr val="bg1"/>
                </a:solidFill>
              </a:rPr>
              <a:t> Chart</a:t>
            </a:r>
            <a:r>
              <a:rPr lang="en-SG" dirty="0">
                <a:solidFill>
                  <a:schemeClr val="bg1"/>
                </a:solidFill>
              </a:rPr>
              <a:t> on Sentiment Grade across years and Age Group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E94D31-D05F-46F9-BFF9-5F64804C8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499" y="2806427"/>
            <a:ext cx="7765002" cy="395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7184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10515600" cy="4940466"/>
          </a:xfrm>
        </p:spPr>
        <p:txBody>
          <a:bodyPr>
            <a:normAutofit fontScale="92500" lnSpcReduction="20000"/>
          </a:bodyPr>
          <a:lstStyle/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sz="2800" dirty="0">
                <a:solidFill>
                  <a:srgbClr val="FFC000"/>
                </a:solidFill>
              </a:rPr>
              <a:t>Observation/Insight 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chemeClr val="bg1"/>
                </a:solidFill>
              </a:rPr>
              <a:t>30’s and  40’s age groups have been </a:t>
            </a:r>
            <a:r>
              <a:rPr lang="en-SG" sz="2400" u="sng" dirty="0">
                <a:solidFill>
                  <a:schemeClr val="bg1"/>
                </a:solidFill>
              </a:rPr>
              <a:t>predominant</a:t>
            </a:r>
            <a:r>
              <a:rPr lang="en-SG" sz="2400" dirty="0">
                <a:solidFill>
                  <a:schemeClr val="bg1"/>
                </a:solidFill>
              </a:rPr>
              <a:t> across all Sentiment Category and years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chemeClr val="bg1"/>
                </a:solidFill>
              </a:rPr>
              <a:t>Teens age group have been participating less than 1% across all Sentiment Category and years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chemeClr val="bg1"/>
                </a:solidFill>
              </a:rPr>
              <a:t>The company needs to reflect on their overall strategy if they: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chemeClr val="bg1"/>
                </a:solidFill>
              </a:rPr>
              <a:t>Want to serve a </a:t>
            </a:r>
            <a:r>
              <a:rPr lang="en-SG" sz="2000" u="sng" dirty="0">
                <a:solidFill>
                  <a:schemeClr val="bg1"/>
                </a:solidFill>
              </a:rPr>
              <a:t>niche market</a:t>
            </a:r>
            <a:r>
              <a:rPr lang="en-SG" sz="2000" dirty="0">
                <a:solidFill>
                  <a:schemeClr val="bg1"/>
                </a:solidFill>
              </a:rPr>
              <a:t> (30 and  40’s age groups)    OR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chemeClr val="bg1"/>
                </a:solidFill>
              </a:rPr>
              <a:t>Expand their products and re-strategize marketing efforts to </a:t>
            </a:r>
            <a:r>
              <a:rPr lang="en-SG" sz="2000" u="sng" dirty="0">
                <a:solidFill>
                  <a:schemeClr val="bg1"/>
                </a:solidFill>
              </a:rPr>
              <a:t>attract more customers of other age group</a:t>
            </a:r>
            <a:r>
              <a:rPr lang="en-SG" sz="2000" dirty="0">
                <a:solidFill>
                  <a:schemeClr val="bg1"/>
                </a:solidFill>
              </a:rPr>
              <a:t> (especially Teens and 20’s)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chemeClr val="bg1"/>
                </a:solidFill>
              </a:rPr>
              <a:t>Questions to ask: Age Group interest? , Products?, Accessibility? (Twitter vs. Facebook)</a:t>
            </a:r>
          </a:p>
        </p:txBody>
      </p:sp>
    </p:spTree>
    <p:extLst>
      <p:ext uri="{BB962C8B-B14F-4D97-AF65-F5344CB8AC3E}">
        <p14:creationId xmlns:p14="http://schemas.microsoft.com/office/powerpoint/2010/main" val="3236478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Business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10515600" cy="4661765"/>
          </a:xfrm>
        </p:spPr>
        <p:txBody>
          <a:bodyPr>
            <a:normAutofit/>
          </a:bodyPr>
          <a:lstStyle/>
          <a:p>
            <a:pPr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To  determine the overall </a:t>
            </a:r>
            <a:r>
              <a:rPr lang="en-SG" dirty="0">
                <a:solidFill>
                  <a:srgbClr val="FFFF00"/>
                </a:solidFill>
              </a:rPr>
              <a:t>sentiment </a:t>
            </a:r>
            <a:r>
              <a:rPr lang="en-SG" dirty="0">
                <a:solidFill>
                  <a:schemeClr val="bg1"/>
                </a:solidFill>
              </a:rPr>
              <a:t>based on provided customer feedback</a:t>
            </a:r>
          </a:p>
          <a:p>
            <a:pPr>
              <a:tabLst>
                <a:tab pos="1254125" algn="l"/>
              </a:tabLst>
            </a:pPr>
            <a:endParaRPr lang="en-SG" dirty="0">
              <a:solidFill>
                <a:srgbClr val="FFFF00"/>
              </a:solidFill>
            </a:endParaRPr>
          </a:p>
          <a:p>
            <a:pPr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To develop </a:t>
            </a:r>
            <a:r>
              <a:rPr lang="en-SG" dirty="0">
                <a:solidFill>
                  <a:srgbClr val="FFFF00"/>
                </a:solidFill>
              </a:rPr>
              <a:t>visualization</a:t>
            </a:r>
            <a:r>
              <a:rPr lang="en-SG" dirty="0">
                <a:solidFill>
                  <a:schemeClr val="bg1"/>
                </a:solidFill>
              </a:rPr>
              <a:t> to highlight the </a:t>
            </a:r>
            <a:r>
              <a:rPr lang="en-SG" dirty="0">
                <a:solidFill>
                  <a:srgbClr val="FFFF00"/>
                </a:solidFill>
              </a:rPr>
              <a:t>effect</a:t>
            </a:r>
            <a:r>
              <a:rPr lang="en-SG" dirty="0">
                <a:solidFill>
                  <a:schemeClr val="bg1"/>
                </a:solidFill>
              </a:rPr>
              <a:t> of the resulting sentiment to the </a:t>
            </a:r>
            <a:r>
              <a:rPr lang="en-SG" dirty="0">
                <a:solidFill>
                  <a:srgbClr val="FFFF00"/>
                </a:solidFill>
              </a:rPr>
              <a:t>overall business</a:t>
            </a:r>
            <a:r>
              <a:rPr lang="en-SG" dirty="0">
                <a:solidFill>
                  <a:schemeClr val="bg1"/>
                </a:solidFill>
              </a:rPr>
              <a:t>. </a:t>
            </a:r>
          </a:p>
          <a:p>
            <a:pPr lvl="1"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By Customer Demographics</a:t>
            </a:r>
          </a:p>
          <a:p>
            <a:pPr lvl="1"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By Product Hierarchy</a:t>
            </a:r>
          </a:p>
          <a:p>
            <a:pPr lvl="1"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Identify the potential audience to benefit from the data</a:t>
            </a:r>
          </a:p>
          <a:p>
            <a:pPr marL="0" indent="0">
              <a:buNone/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1252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241" y="1234704"/>
            <a:ext cx="10936143" cy="950712"/>
          </a:xfrm>
        </p:spPr>
        <p:txBody>
          <a:bodyPr>
            <a:normAutofit/>
          </a:bodyPr>
          <a:lstStyle/>
          <a:p>
            <a:pPr marL="971550" lvl="1" indent="-514350">
              <a:buFont typeface="+mj-lt"/>
              <a:buAutoNum type="alphaLcPeriod" startAt="5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Product Analysis Visualization </a:t>
            </a:r>
          </a:p>
          <a:p>
            <a:pPr marL="987425" lvl="1" indent="0">
              <a:buNone/>
              <a:tabLst>
                <a:tab pos="1254125" algn="l"/>
              </a:tabLst>
            </a:pPr>
            <a:r>
              <a:rPr lang="en-SG" sz="1800" dirty="0">
                <a:solidFill>
                  <a:schemeClr val="bg1"/>
                </a:solidFill>
              </a:rPr>
              <a:t>-  Purpose:  to see the relationship between products, demographics and  customer sentiment</a:t>
            </a:r>
            <a:endParaRPr lang="en-SG" dirty="0">
              <a:solidFill>
                <a:schemeClr val="bg1"/>
              </a:solidFill>
            </a:endParaRPr>
          </a:p>
          <a:p>
            <a:pPr lvl="3"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1E1D7D-9FDD-4873-A0BF-B1AFACB08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099" y="2286786"/>
            <a:ext cx="7380179" cy="421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3904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241" y="1234704"/>
            <a:ext cx="10936143" cy="950712"/>
          </a:xfrm>
        </p:spPr>
        <p:txBody>
          <a:bodyPr>
            <a:normAutofit/>
          </a:bodyPr>
          <a:lstStyle/>
          <a:p>
            <a:pPr marL="971550" lvl="1" indent="-514350">
              <a:buFont typeface="+mj-lt"/>
              <a:buAutoNum type="alphaLcPeriod" startAt="5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Product Analysis Visualization </a:t>
            </a:r>
          </a:p>
          <a:p>
            <a:pPr marL="987425" lvl="1" indent="0">
              <a:buNone/>
              <a:tabLst>
                <a:tab pos="1254125" algn="l"/>
              </a:tabLst>
            </a:pPr>
            <a:r>
              <a:rPr lang="en-SG" sz="1800" dirty="0">
                <a:solidFill>
                  <a:schemeClr val="bg1"/>
                </a:solidFill>
              </a:rPr>
              <a:t>-  Purpose:  to see the relationship between products, demographics and  customer sentiment</a:t>
            </a:r>
            <a:endParaRPr lang="en-SG" dirty="0">
              <a:solidFill>
                <a:schemeClr val="bg1"/>
              </a:solidFill>
            </a:endParaRPr>
          </a:p>
          <a:p>
            <a:pPr lvl="3"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D36F97-87E1-4A58-A58B-52A06DC72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648" y="2058013"/>
            <a:ext cx="3828288" cy="461035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4103A20-04C3-491F-A97F-142036E7F2E2}"/>
              </a:ext>
            </a:extLst>
          </p:cNvPr>
          <p:cNvSpPr/>
          <p:nvPr/>
        </p:nvSpPr>
        <p:spPr>
          <a:xfrm>
            <a:off x="643128" y="2136338"/>
            <a:ext cx="576986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  <a:tabLst>
                <a:tab pos="1254125" algn="l"/>
              </a:tabLst>
            </a:pPr>
            <a:r>
              <a:rPr lang="en-SG" u="sng" dirty="0">
                <a:solidFill>
                  <a:schemeClr val="bg1"/>
                </a:solidFill>
              </a:rPr>
              <a:t>Data Slicer Panels</a:t>
            </a:r>
            <a:r>
              <a:rPr lang="en-SG" dirty="0">
                <a:solidFill>
                  <a:schemeClr val="bg1"/>
                </a:solidFill>
              </a:rPr>
              <a:t> – ability to filter visualization based on Year and Age Group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Tornado  Chart on Comments by Age Group</a:t>
            </a:r>
          </a:p>
          <a:p>
            <a:pPr marL="1200150" lvl="2" indent="-285750">
              <a:buFont typeface="Arial" panose="020B0604020202020204" pitchFamily="34" charset="0"/>
              <a:buChar char="•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Neg Category = “VB” + “B”  Sentiment Class</a:t>
            </a:r>
          </a:p>
          <a:p>
            <a:pPr marL="1200150" lvl="2" indent="-285750">
              <a:buFont typeface="Arial" panose="020B0604020202020204" pitchFamily="34" charset="0"/>
              <a:buChar char="•"/>
              <a:tabLst>
                <a:tab pos="1254125" algn="l"/>
              </a:tabLst>
            </a:pPr>
            <a:r>
              <a:rPr lang="en-SG" dirty="0" err="1">
                <a:solidFill>
                  <a:schemeClr val="bg1"/>
                </a:solidFill>
              </a:rPr>
              <a:t>Pos</a:t>
            </a:r>
            <a:r>
              <a:rPr lang="en-SG" dirty="0">
                <a:solidFill>
                  <a:schemeClr val="bg1"/>
                </a:solidFill>
              </a:rPr>
              <a:t> Category = “VG” + “G”  Sentiment Class</a:t>
            </a:r>
          </a:p>
          <a:p>
            <a:pPr marL="1200150" lvl="2" indent="-285750">
              <a:buFont typeface="Arial" panose="020B0604020202020204" pitchFamily="34" charset="0"/>
              <a:buChar char="•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Neutral Sentiment Class is filtered out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Record Summary Table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E625ED-CC43-465B-AF00-2B7B9ABBA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8648" y="3768978"/>
            <a:ext cx="2182207" cy="308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5605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241" y="1234704"/>
            <a:ext cx="6912783" cy="1801104"/>
          </a:xfrm>
        </p:spPr>
        <p:txBody>
          <a:bodyPr>
            <a:normAutofit/>
          </a:bodyPr>
          <a:lstStyle/>
          <a:p>
            <a:pPr marL="971550" lvl="1" indent="-514350">
              <a:buFont typeface="+mj-lt"/>
              <a:buAutoNum type="alphaLcPeriod" startAt="5"/>
              <a:tabLst>
                <a:tab pos="1254125" algn="l"/>
              </a:tabLst>
            </a:pPr>
            <a:r>
              <a:rPr lang="en-SG" sz="3200" dirty="0">
                <a:solidFill>
                  <a:schemeClr val="bg1"/>
                </a:solidFill>
              </a:rPr>
              <a:t>Product Analysis Visualization </a:t>
            </a:r>
          </a:p>
          <a:p>
            <a:pPr marL="1273175" lvl="1" indent="-285750">
              <a:buFontTx/>
              <a:buChar char="-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Purpose:  </a:t>
            </a:r>
          </a:p>
          <a:p>
            <a:pPr marL="1730375" lvl="2" indent="-285750">
              <a:buFontTx/>
              <a:buChar char="-"/>
              <a:tabLst>
                <a:tab pos="1254125" algn="l"/>
              </a:tabLst>
            </a:pPr>
            <a:r>
              <a:rPr lang="en-SG" sz="1800" dirty="0">
                <a:solidFill>
                  <a:schemeClr val="bg1"/>
                </a:solidFill>
              </a:rPr>
              <a:t>To provide a quick escalation method to responsible company division/departments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103A20-04C3-491F-A97F-142036E7F2E2}"/>
              </a:ext>
            </a:extLst>
          </p:cNvPr>
          <p:cNvSpPr/>
          <p:nvPr/>
        </p:nvSpPr>
        <p:spPr>
          <a:xfrm>
            <a:off x="838200" y="3083529"/>
            <a:ext cx="5730240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  <a:tabLst>
                <a:tab pos="1254125" algn="l"/>
              </a:tabLst>
            </a:pPr>
            <a:r>
              <a:rPr lang="en-SG" sz="2400" dirty="0">
                <a:solidFill>
                  <a:schemeClr val="bg1"/>
                </a:solidFill>
              </a:rPr>
              <a:t>The bar charts below highlights the existing product hierarchy :</a:t>
            </a:r>
          </a:p>
          <a:p>
            <a:pPr marL="1200150" lvl="2" indent="-285750">
              <a:buFontTx/>
              <a:buChar char="-"/>
              <a:tabLst>
                <a:tab pos="1254125" algn="l"/>
              </a:tabLst>
            </a:pPr>
            <a:r>
              <a:rPr lang="en-SG" sz="2400" dirty="0">
                <a:solidFill>
                  <a:schemeClr val="bg1"/>
                </a:solidFill>
              </a:rPr>
              <a:t>Bar Chart by </a:t>
            </a:r>
            <a:r>
              <a:rPr lang="en-SG" sz="2800" dirty="0">
                <a:solidFill>
                  <a:schemeClr val="bg1"/>
                </a:solidFill>
              </a:rPr>
              <a:t>Division</a:t>
            </a:r>
            <a:r>
              <a:rPr lang="en-SG" sz="2400" dirty="0">
                <a:solidFill>
                  <a:schemeClr val="bg1"/>
                </a:solidFill>
              </a:rPr>
              <a:t> Name</a:t>
            </a:r>
          </a:p>
          <a:p>
            <a:pPr marL="1200150" lvl="2" indent="-285750">
              <a:buFontTx/>
              <a:buChar char="-"/>
              <a:tabLst>
                <a:tab pos="1254125" algn="l"/>
              </a:tabLst>
            </a:pPr>
            <a:r>
              <a:rPr lang="en-SG" sz="2400" dirty="0">
                <a:solidFill>
                  <a:schemeClr val="bg1"/>
                </a:solidFill>
              </a:rPr>
              <a:t>Bar Chart by Department Name</a:t>
            </a:r>
          </a:p>
          <a:p>
            <a:pPr marL="1200150" lvl="2" indent="-285750">
              <a:buFontTx/>
              <a:buChar char="-"/>
              <a:tabLst>
                <a:tab pos="1254125" algn="l"/>
              </a:tabLst>
            </a:pPr>
            <a:r>
              <a:rPr lang="en-SG" sz="2400" dirty="0">
                <a:solidFill>
                  <a:schemeClr val="bg1"/>
                </a:solidFill>
              </a:rPr>
              <a:t>Bar Chart by (Product) Class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74B29F-1656-4466-95E9-84368777A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1632" y="1234704"/>
            <a:ext cx="5057346" cy="469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7898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10515600" cy="4940466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sz="3200" dirty="0">
                <a:solidFill>
                  <a:srgbClr val="FFC000"/>
                </a:solidFill>
              </a:rPr>
              <a:t>Observation/Insight 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800" dirty="0">
                <a:solidFill>
                  <a:schemeClr val="bg1"/>
                </a:solidFill>
              </a:rPr>
              <a:t>Sentiment can be linked to specific product class, but product hierarchy is loosely defined on the Division level. 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800" dirty="0">
                <a:solidFill>
                  <a:schemeClr val="bg1"/>
                </a:solidFill>
              </a:rPr>
              <a:t>It is recommended to re-organize product hierarchy to systematically identify company entities responsible for the product-sentiment relationship.</a:t>
            </a:r>
          </a:p>
        </p:txBody>
      </p:sp>
    </p:spTree>
    <p:extLst>
      <p:ext uri="{BB962C8B-B14F-4D97-AF65-F5344CB8AC3E}">
        <p14:creationId xmlns:p14="http://schemas.microsoft.com/office/powerpoint/2010/main" val="6584107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10515600" cy="4940466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sz="3200" dirty="0">
                <a:solidFill>
                  <a:schemeClr val="bg1"/>
                </a:solidFill>
              </a:rPr>
              <a:t>Conclusion 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800" dirty="0">
                <a:solidFill>
                  <a:srgbClr val="FFFF00"/>
                </a:solidFill>
              </a:rPr>
              <a:t>Sentiment Analysis offers benefits for business: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rgbClr val="FFFF00"/>
                </a:solidFill>
              </a:rPr>
              <a:t>Better decision making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rgbClr val="FFFF00"/>
                </a:solidFill>
              </a:rPr>
              <a:t>Enhance customer experience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rgbClr val="FFFF00"/>
                </a:solidFill>
              </a:rPr>
              <a:t>Optimize Marketing strategy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rgbClr val="FFFF00"/>
                </a:solidFill>
              </a:rPr>
              <a:t>Gain competitive advantage</a:t>
            </a:r>
          </a:p>
        </p:txBody>
      </p:sp>
    </p:spTree>
    <p:extLst>
      <p:ext uri="{BB962C8B-B14F-4D97-AF65-F5344CB8AC3E}">
        <p14:creationId xmlns:p14="http://schemas.microsoft.com/office/powerpoint/2010/main" val="3932275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10515600" cy="4940466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sz="2800" dirty="0">
                <a:solidFill>
                  <a:schemeClr val="bg1"/>
                </a:solidFill>
              </a:rPr>
              <a:t>Conclusion 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400" dirty="0">
                <a:solidFill>
                  <a:srgbClr val="FFFF00"/>
                </a:solidFill>
              </a:rPr>
              <a:t>Companies should start to prepare its current infrastructure to leverage on Sentiment Analysis :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rgbClr val="FFFF00"/>
                </a:solidFill>
              </a:rPr>
              <a:t>Start to develop and maintain a robust feedback mechanism from direct customers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rgbClr val="FFFF00"/>
                </a:solidFill>
              </a:rPr>
              <a:t>Ensure feedback channels is accessible to intended users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rgbClr val="FFFF00"/>
                </a:solidFill>
              </a:rPr>
              <a:t>Collected feedback should result into actionable information (business and technical issues)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rgbClr val="FFFF00"/>
                </a:solidFill>
              </a:rPr>
              <a:t>Ensure that relevant users are involved in the feedback review process</a:t>
            </a:r>
          </a:p>
          <a:p>
            <a:pPr lvl="3">
              <a:lnSpc>
                <a:spcPct val="150000"/>
              </a:lnSpc>
              <a:tabLst>
                <a:tab pos="1254125" algn="l"/>
              </a:tabLst>
            </a:pPr>
            <a:r>
              <a:rPr lang="en-SG" sz="2000" dirty="0">
                <a:solidFill>
                  <a:srgbClr val="FFFF00"/>
                </a:solidFill>
              </a:rPr>
              <a:t>Be kept abreast of new developments in the Sentiment Analysis domain</a:t>
            </a:r>
          </a:p>
        </p:txBody>
      </p:sp>
    </p:spTree>
    <p:extLst>
      <p:ext uri="{BB962C8B-B14F-4D97-AF65-F5344CB8AC3E}">
        <p14:creationId xmlns:p14="http://schemas.microsoft.com/office/powerpoint/2010/main" val="21776211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96FCE97-B192-481E-926F-84A8BCE9D41E}"/>
              </a:ext>
            </a:extLst>
          </p:cNvPr>
          <p:cNvSpPr txBox="1"/>
          <p:nvPr/>
        </p:nvSpPr>
        <p:spPr>
          <a:xfrm>
            <a:off x="2791691" y="1020766"/>
            <a:ext cx="57888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FFF00"/>
                </a:solidFill>
              </a:rPr>
              <a:t>Thank you!</a:t>
            </a:r>
            <a:endParaRPr lang="en-SG" sz="5400" dirty="0">
              <a:solidFill>
                <a:srgbClr val="FFFF00"/>
              </a:solidFill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68D163E1-7DBF-40DF-AC2F-92BCFE0759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200"/>
            <a:ext cx="12192000" cy="4114800"/>
          </a:xfrm>
        </p:spPr>
      </p:pic>
    </p:spTree>
    <p:extLst>
      <p:ext uri="{BB962C8B-B14F-4D97-AF65-F5344CB8AC3E}">
        <p14:creationId xmlns:p14="http://schemas.microsoft.com/office/powerpoint/2010/main" val="1059331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E07F7D0-D4BA-4340-9CCA-C9E8EED3F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282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Approach to solving the Challenge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729E97-C4FB-4908-92BD-B69C51559EF7}"/>
              </a:ext>
            </a:extLst>
          </p:cNvPr>
          <p:cNvSpPr/>
          <p:nvPr/>
        </p:nvSpPr>
        <p:spPr>
          <a:xfrm>
            <a:off x="184355" y="1415845"/>
            <a:ext cx="11823290" cy="46927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79073A2-37FA-4034-BE2E-F43A2BA7E538}"/>
              </a:ext>
            </a:extLst>
          </p:cNvPr>
          <p:cNvGrpSpPr/>
          <p:nvPr/>
        </p:nvGrpSpPr>
        <p:grpSpPr>
          <a:xfrm>
            <a:off x="1327097" y="1830384"/>
            <a:ext cx="9537806" cy="3858654"/>
            <a:chOff x="483500" y="2130459"/>
            <a:chExt cx="9537806" cy="3858654"/>
          </a:xfrm>
        </p:grpSpPr>
        <p:sp>
          <p:nvSpPr>
            <p:cNvPr id="4" name="Flowchart: Data 3">
              <a:extLst>
                <a:ext uri="{FF2B5EF4-FFF2-40B4-BE49-F238E27FC236}">
                  <a16:creationId xmlns:a16="http://schemas.microsoft.com/office/drawing/2014/main" id="{9E6EABE0-DA31-4F25-8F18-6DCBEA0EC9FA}"/>
                </a:ext>
              </a:extLst>
            </p:cNvPr>
            <p:cNvSpPr/>
            <p:nvPr/>
          </p:nvSpPr>
          <p:spPr>
            <a:xfrm>
              <a:off x="483500" y="3076797"/>
              <a:ext cx="1719072" cy="676656"/>
            </a:xfrm>
            <a:prstGeom prst="flowChartInputOutput">
              <a:avLst/>
            </a:prstGeom>
            <a:gradFill>
              <a:gsLst>
                <a:gs pos="0">
                  <a:schemeClr val="tx2">
                    <a:lumMod val="46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200" dirty="0">
                  <a:solidFill>
                    <a:schemeClr val="bg1"/>
                  </a:solidFill>
                </a:rPr>
                <a:t>Data set with Feedback data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62B5C8-0298-4A71-ABA7-00D606D9AF7F}"/>
                </a:ext>
              </a:extLst>
            </p:cNvPr>
            <p:cNvSpPr txBox="1"/>
            <p:nvPr/>
          </p:nvSpPr>
          <p:spPr>
            <a:xfrm>
              <a:off x="838200" y="2441326"/>
              <a:ext cx="1253869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SG" sz="1100" dirty="0"/>
                <a:t>Downloaded from </a:t>
              </a:r>
            </a:p>
            <a:p>
              <a:pPr algn="ctr"/>
              <a:r>
                <a:rPr lang="en-SG" sz="1100" dirty="0">
                  <a:hlinkClick r:id="rId2"/>
                </a:rPr>
                <a:t>www.Kaggle.com</a:t>
              </a:r>
              <a:endParaRPr lang="en-SG" sz="1100" dirty="0"/>
            </a:p>
            <a:p>
              <a:pPr algn="ctr"/>
              <a:r>
                <a:rPr lang="en-SG" sz="1100" dirty="0"/>
                <a:t>in .csv format</a:t>
              </a:r>
            </a:p>
          </p:txBody>
        </p:sp>
        <p:sp>
          <p:nvSpPr>
            <p:cNvPr id="7" name="Flowchart: Predefined Process 6">
              <a:extLst>
                <a:ext uri="{FF2B5EF4-FFF2-40B4-BE49-F238E27FC236}">
                  <a16:creationId xmlns:a16="http://schemas.microsoft.com/office/drawing/2014/main" id="{354DC4F8-998E-4958-857B-344BD46A4877}"/>
                </a:ext>
              </a:extLst>
            </p:cNvPr>
            <p:cNvSpPr/>
            <p:nvPr/>
          </p:nvSpPr>
          <p:spPr>
            <a:xfrm>
              <a:off x="2499258" y="3090672"/>
              <a:ext cx="1581912" cy="676656"/>
            </a:xfrm>
            <a:prstGeom prst="flowChartPredefinedProcess">
              <a:avLst/>
            </a:prstGeom>
            <a:gradFill>
              <a:gsLst>
                <a:gs pos="0">
                  <a:schemeClr val="tx2">
                    <a:lumMod val="46000"/>
                  </a:schemeClr>
                </a:gs>
                <a:gs pos="91000">
                  <a:schemeClr val="accent1">
                    <a:lumMod val="75000"/>
                  </a:scheme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400" dirty="0">
                  <a:solidFill>
                    <a:schemeClr val="bg1"/>
                  </a:solidFill>
                </a:rPr>
                <a:t>PYTHON Script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1A25AEF-1817-42A4-9A37-A30732B1D631}"/>
                </a:ext>
              </a:extLst>
            </p:cNvPr>
            <p:cNvSpPr txBox="1"/>
            <p:nvPr/>
          </p:nvSpPr>
          <p:spPr>
            <a:xfrm>
              <a:off x="2010283" y="3865455"/>
              <a:ext cx="3770584" cy="2123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en-SG" sz="1100" dirty="0"/>
                <a:t>Load PYTHON Modules</a:t>
              </a:r>
            </a:p>
            <a:p>
              <a:pPr marL="171450" indent="-171450">
                <a:buFontTx/>
                <a:buChar char="-"/>
              </a:pPr>
              <a:r>
                <a:rPr lang="en-SG" sz="1100" dirty="0"/>
                <a:t>Load Dataset  (</a:t>
              </a:r>
              <a:r>
                <a:rPr lang="en-SG" sz="1100" dirty="0" err="1"/>
                <a:t>pandas.read_csv</a:t>
              </a:r>
              <a:r>
                <a:rPr lang="en-SG" sz="1100" dirty="0"/>
                <a:t>)</a:t>
              </a:r>
            </a:p>
            <a:p>
              <a:pPr marL="171450" indent="-171450">
                <a:buFontTx/>
                <a:buChar char="-"/>
              </a:pPr>
              <a:r>
                <a:rPr lang="en-SG" sz="1100" dirty="0"/>
                <a:t>Data </a:t>
              </a:r>
              <a:r>
                <a:rPr lang="en-SG" sz="1100" dirty="0" err="1"/>
                <a:t>Cleanup</a:t>
              </a:r>
              <a:endParaRPr lang="en-SG" sz="1100" dirty="0"/>
            </a:p>
            <a:p>
              <a:pPr marL="357188" lvl="1" indent="-171450">
                <a:buFontTx/>
                <a:buChar char="-"/>
              </a:pPr>
              <a:r>
                <a:rPr lang="en-SG" sz="1100" dirty="0"/>
                <a:t>Remove HTML tags (</a:t>
              </a:r>
              <a:r>
                <a:rPr lang="en-SG" sz="1100" dirty="0" err="1"/>
                <a:t>BeautifulSoup.get_text</a:t>
              </a:r>
              <a:r>
                <a:rPr lang="en-SG" sz="1100" dirty="0"/>
                <a:t>())</a:t>
              </a:r>
            </a:p>
            <a:p>
              <a:pPr marL="357188" lvl="1" indent="-171450">
                <a:buFontTx/>
                <a:buChar char="-"/>
              </a:pPr>
              <a:r>
                <a:rPr lang="en-SG" sz="1100" dirty="0"/>
                <a:t>Remove non-letters (</a:t>
              </a:r>
              <a:r>
                <a:rPr lang="en-SG" sz="1100" dirty="0" err="1"/>
                <a:t>Regex.sub</a:t>
              </a:r>
              <a:r>
                <a:rPr lang="en-SG" sz="1100" dirty="0"/>
                <a:t>())</a:t>
              </a:r>
            </a:p>
            <a:p>
              <a:pPr marL="357188" lvl="1" indent="-171450">
                <a:buFontTx/>
                <a:buChar char="-"/>
              </a:pPr>
              <a:r>
                <a:rPr lang="en-SG" sz="1100" dirty="0"/>
                <a:t>Split to words (</a:t>
              </a:r>
              <a:r>
                <a:rPr lang="en-SG" sz="1100" dirty="0" err="1"/>
                <a:t>nltk.word_tokenize</a:t>
              </a:r>
              <a:r>
                <a:rPr lang="en-SG" sz="1100" dirty="0"/>
                <a:t>())</a:t>
              </a:r>
            </a:p>
            <a:p>
              <a:pPr marL="357188" lvl="1" indent="-171450">
                <a:buFontTx/>
                <a:buChar char="-"/>
              </a:pPr>
              <a:r>
                <a:rPr lang="en-SG" sz="1100" dirty="0"/>
                <a:t>Words to base form (</a:t>
              </a:r>
              <a:r>
                <a:rPr lang="en-SG" sz="1100" dirty="0" err="1"/>
                <a:t>nltk.WordNetLemmatizer</a:t>
              </a:r>
              <a:r>
                <a:rPr lang="en-SG" sz="1100" dirty="0"/>
                <a:t>())</a:t>
              </a:r>
            </a:p>
            <a:p>
              <a:pPr marL="357188" lvl="1" indent="-171450">
                <a:buFontTx/>
                <a:buChar char="-"/>
              </a:pPr>
              <a:r>
                <a:rPr lang="en-SG" sz="1100" dirty="0"/>
                <a:t>Filter </a:t>
              </a:r>
              <a:r>
                <a:rPr lang="en-SG" sz="1100" dirty="0" err="1"/>
                <a:t>stopwords</a:t>
              </a:r>
              <a:r>
                <a:rPr lang="en-SG" sz="1100" dirty="0"/>
                <a:t> (</a:t>
              </a:r>
              <a:r>
                <a:rPr lang="en-SG" sz="1100" dirty="0" err="1"/>
                <a:t>nltk.stopwords</a:t>
              </a:r>
              <a:r>
                <a:rPr lang="en-SG" sz="1100" dirty="0"/>
                <a:t>())</a:t>
              </a:r>
            </a:p>
            <a:p>
              <a:pPr marL="171450" indent="-171450">
                <a:buFontTx/>
                <a:buChar char="-"/>
              </a:pPr>
              <a:r>
                <a:rPr lang="en-SG" sz="1100" dirty="0"/>
                <a:t>Derive VADER score</a:t>
              </a:r>
            </a:p>
            <a:p>
              <a:pPr marL="171450" indent="-171450">
                <a:buFontTx/>
                <a:buChar char="-"/>
              </a:pPr>
              <a:r>
                <a:rPr lang="en-SG" sz="1100" dirty="0"/>
                <a:t>Show correlation between VADER score and RATING</a:t>
              </a:r>
            </a:p>
            <a:p>
              <a:pPr marL="171450" indent="-171450">
                <a:buFontTx/>
                <a:buChar char="-"/>
              </a:pPr>
              <a:r>
                <a:rPr lang="en-SG" sz="1100" dirty="0"/>
                <a:t>Classify VADER score to VG,G,N,B</a:t>
              </a:r>
            </a:p>
            <a:p>
              <a:pPr marL="171450" indent="-171450">
                <a:buFontTx/>
                <a:buChar char="-"/>
              </a:pPr>
              <a:r>
                <a:rPr lang="en-SG" sz="1100" dirty="0"/>
                <a:t>Plot </a:t>
              </a:r>
              <a:r>
                <a:rPr lang="en-SG" sz="1100" dirty="0" err="1"/>
                <a:t>WordCloud</a:t>
              </a:r>
              <a:r>
                <a:rPr lang="en-SG" sz="1100" dirty="0"/>
                <a:t> to show prominent words in the comments</a:t>
              </a:r>
            </a:p>
          </p:txBody>
        </p:sp>
        <p:sp>
          <p:nvSpPr>
            <p:cNvPr id="9" name="Flowchart: Data 8">
              <a:extLst>
                <a:ext uri="{FF2B5EF4-FFF2-40B4-BE49-F238E27FC236}">
                  <a16:creationId xmlns:a16="http://schemas.microsoft.com/office/drawing/2014/main" id="{7765C224-BC2B-4BC8-A07D-1714E9FBE450}"/>
                </a:ext>
              </a:extLst>
            </p:cNvPr>
            <p:cNvSpPr/>
            <p:nvPr/>
          </p:nvSpPr>
          <p:spPr>
            <a:xfrm>
              <a:off x="4377856" y="3132798"/>
              <a:ext cx="1719072" cy="676656"/>
            </a:xfrm>
            <a:prstGeom prst="flowChartInputOutput">
              <a:avLst/>
            </a:prstGeom>
            <a:gradFill>
              <a:gsLst>
                <a:gs pos="0">
                  <a:schemeClr val="tx2">
                    <a:lumMod val="46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200" dirty="0">
                  <a:solidFill>
                    <a:schemeClr val="bg1"/>
                  </a:solidFill>
                </a:rPr>
                <a:t>Dataset with VADER score   </a:t>
              </a:r>
            </a:p>
          </p:txBody>
        </p:sp>
        <p:sp>
          <p:nvSpPr>
            <p:cNvPr id="10" name="Flowchart: Predefined Process 9">
              <a:extLst>
                <a:ext uri="{FF2B5EF4-FFF2-40B4-BE49-F238E27FC236}">
                  <a16:creationId xmlns:a16="http://schemas.microsoft.com/office/drawing/2014/main" id="{FD843381-747C-4C38-B3B8-DBBADE83C88C}"/>
                </a:ext>
              </a:extLst>
            </p:cNvPr>
            <p:cNvSpPr/>
            <p:nvPr/>
          </p:nvSpPr>
          <p:spPr>
            <a:xfrm>
              <a:off x="6393614" y="3132798"/>
              <a:ext cx="1581912" cy="676656"/>
            </a:xfrm>
            <a:prstGeom prst="flowChartPredefinedProcess">
              <a:avLst/>
            </a:prstGeom>
            <a:gradFill>
              <a:gsLst>
                <a:gs pos="0">
                  <a:schemeClr val="tx2">
                    <a:lumMod val="46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200" dirty="0">
                  <a:solidFill>
                    <a:schemeClr val="bg1"/>
                  </a:solidFill>
                </a:rPr>
                <a:t>MS Power BI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1CF47D7-C528-4973-A12B-82C05FC4EAC4}"/>
                </a:ext>
              </a:extLst>
            </p:cNvPr>
            <p:cNvSpPr txBox="1"/>
            <p:nvPr/>
          </p:nvSpPr>
          <p:spPr>
            <a:xfrm>
              <a:off x="5715131" y="2508085"/>
              <a:ext cx="1040670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SG" sz="1100" dirty="0"/>
                <a:t>Use PYTHON </a:t>
              </a:r>
            </a:p>
            <a:p>
              <a:pPr algn="ctr"/>
              <a:r>
                <a:rPr lang="en-SG" sz="1100" dirty="0"/>
                <a:t>SCRIPT to load </a:t>
              </a:r>
            </a:p>
            <a:p>
              <a:pPr algn="ctr"/>
              <a:r>
                <a:rPr lang="en-SG" sz="1100" dirty="0"/>
                <a:t>dataset</a:t>
              </a: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7C08FE0-FA7E-4216-90DB-F1A1CB494C9F}"/>
                </a:ext>
              </a:extLst>
            </p:cNvPr>
            <p:cNvGrpSpPr/>
            <p:nvPr/>
          </p:nvGrpSpPr>
          <p:grpSpPr>
            <a:xfrm>
              <a:off x="8142707" y="2130459"/>
              <a:ext cx="1878599" cy="3563332"/>
              <a:chOff x="8142707" y="2130459"/>
              <a:chExt cx="1878599" cy="3563332"/>
            </a:xfrm>
          </p:grpSpPr>
          <p:sp>
            <p:nvSpPr>
              <p:cNvPr id="16" name="Left Brace 15">
                <a:extLst>
                  <a:ext uri="{FF2B5EF4-FFF2-40B4-BE49-F238E27FC236}">
                    <a16:creationId xmlns:a16="http://schemas.microsoft.com/office/drawing/2014/main" id="{BB676893-2D62-43F2-BBF3-97083A1BF4CF}"/>
                  </a:ext>
                </a:extLst>
              </p:cNvPr>
              <p:cNvSpPr/>
              <p:nvPr/>
            </p:nvSpPr>
            <p:spPr>
              <a:xfrm>
                <a:off x="8142707" y="2130459"/>
                <a:ext cx="594361" cy="3563332"/>
              </a:xfrm>
              <a:prstGeom prst="leftBrace">
                <a:avLst>
                  <a:gd name="adj1" fmla="val 68470"/>
                  <a:gd name="adj2" fmla="val 3681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42E496F-06FB-4631-AAE3-388225A96DDB}"/>
                  </a:ext>
                </a:extLst>
              </p:cNvPr>
              <p:cNvGrpSpPr/>
              <p:nvPr/>
            </p:nvGrpSpPr>
            <p:grpSpPr>
              <a:xfrm>
                <a:off x="8658850" y="4009784"/>
                <a:ext cx="1362456" cy="676656"/>
                <a:chOff x="8658850" y="4009784"/>
                <a:chExt cx="1362456" cy="676656"/>
              </a:xfrm>
            </p:grpSpPr>
            <p:sp>
              <p:nvSpPr>
                <p:cNvPr id="18" name="Flowchart: Display 17">
                  <a:extLst>
                    <a:ext uri="{FF2B5EF4-FFF2-40B4-BE49-F238E27FC236}">
                      <a16:creationId xmlns:a16="http://schemas.microsoft.com/office/drawing/2014/main" id="{99216154-104D-4193-8F3F-C16EBD83D5AF}"/>
                    </a:ext>
                  </a:extLst>
                </p:cNvPr>
                <p:cNvSpPr/>
                <p:nvPr/>
              </p:nvSpPr>
              <p:spPr>
                <a:xfrm>
                  <a:off x="8658850" y="4009784"/>
                  <a:ext cx="1362456" cy="676656"/>
                </a:xfrm>
                <a:prstGeom prst="flowChartDisplay">
                  <a:avLst/>
                </a:prstGeom>
                <a:gradFill>
                  <a:gsLst>
                    <a:gs pos="0">
                      <a:schemeClr val="tx2">
                        <a:lumMod val="46000"/>
                      </a:schemeClr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path path="circle">
                    <a:fillToRect r="100000" b="100000"/>
                  </a:path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G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5494248E-3B68-47FE-B357-ECAC3C02BC95}"/>
                    </a:ext>
                  </a:extLst>
                </p:cNvPr>
                <p:cNvSpPr txBox="1"/>
                <p:nvPr/>
              </p:nvSpPr>
              <p:spPr>
                <a:xfrm>
                  <a:off x="8832787" y="4021821"/>
                  <a:ext cx="1133452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SG" sz="1200" dirty="0">
                      <a:solidFill>
                        <a:schemeClr val="bg1"/>
                      </a:solidFill>
                    </a:rPr>
                    <a:t>Demographics </a:t>
                  </a:r>
                </a:p>
                <a:p>
                  <a:pPr algn="ctr"/>
                  <a:r>
                    <a:rPr lang="en-SG" sz="1200" dirty="0">
                      <a:solidFill>
                        <a:schemeClr val="bg1"/>
                      </a:solidFill>
                    </a:rPr>
                    <a:t>Analysis</a:t>
                  </a:r>
                </a:p>
                <a:p>
                  <a:pPr algn="ctr"/>
                  <a:r>
                    <a:rPr lang="en-SG" sz="1200" dirty="0">
                      <a:solidFill>
                        <a:schemeClr val="bg1"/>
                      </a:solidFill>
                    </a:rPr>
                    <a:t>Visualization</a:t>
                  </a:r>
                </a:p>
              </p:txBody>
            </p:sp>
          </p:grp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9643A35F-F2A3-4A2A-87E0-4DCA4022D9ED}"/>
                  </a:ext>
                </a:extLst>
              </p:cNvPr>
              <p:cNvGrpSpPr/>
              <p:nvPr/>
            </p:nvGrpSpPr>
            <p:grpSpPr>
              <a:xfrm>
                <a:off x="8658850" y="2290712"/>
                <a:ext cx="1362456" cy="676656"/>
                <a:chOff x="8658850" y="2290712"/>
                <a:chExt cx="1362456" cy="676656"/>
              </a:xfrm>
            </p:grpSpPr>
            <p:sp>
              <p:nvSpPr>
                <p:cNvPr id="13" name="Flowchart: Display 12">
                  <a:extLst>
                    <a:ext uri="{FF2B5EF4-FFF2-40B4-BE49-F238E27FC236}">
                      <a16:creationId xmlns:a16="http://schemas.microsoft.com/office/drawing/2014/main" id="{5B409FF6-DC00-457F-9859-638F2B4523EF}"/>
                    </a:ext>
                  </a:extLst>
                </p:cNvPr>
                <p:cNvSpPr/>
                <p:nvPr/>
              </p:nvSpPr>
              <p:spPr>
                <a:xfrm>
                  <a:off x="8658850" y="2290712"/>
                  <a:ext cx="1362456" cy="676656"/>
                </a:xfrm>
                <a:prstGeom prst="flowChartDisplay">
                  <a:avLst/>
                </a:prstGeom>
                <a:gradFill>
                  <a:gsLst>
                    <a:gs pos="0">
                      <a:schemeClr val="tx2">
                        <a:lumMod val="46000"/>
                      </a:schemeClr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path path="circle">
                    <a:fillToRect r="100000" b="100000"/>
                  </a:path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G" sz="12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D41AFED7-1293-4073-99E6-FDA0CEA84E44}"/>
                    </a:ext>
                  </a:extLst>
                </p:cNvPr>
                <p:cNvSpPr txBox="1"/>
                <p:nvPr/>
              </p:nvSpPr>
              <p:spPr>
                <a:xfrm>
                  <a:off x="8854592" y="2398207"/>
                  <a:ext cx="970971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SG" sz="1200" dirty="0">
                      <a:solidFill>
                        <a:schemeClr val="bg1"/>
                      </a:solidFill>
                    </a:rPr>
                    <a:t>MATPLOTLIB</a:t>
                  </a:r>
                </a:p>
                <a:p>
                  <a:pPr algn="ctr"/>
                  <a:r>
                    <a:rPr lang="en-SG" sz="1200" dirty="0">
                      <a:solidFill>
                        <a:schemeClr val="bg1"/>
                      </a:solidFill>
                    </a:rPr>
                    <a:t>Visualization</a:t>
                  </a: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C8E656C9-400E-4AD1-A1EC-4EF21558ACD6}"/>
                  </a:ext>
                </a:extLst>
              </p:cNvPr>
              <p:cNvGrpSpPr/>
              <p:nvPr/>
            </p:nvGrpSpPr>
            <p:grpSpPr>
              <a:xfrm>
                <a:off x="8658850" y="3150248"/>
                <a:ext cx="1362456" cy="676656"/>
                <a:chOff x="8658850" y="3150248"/>
                <a:chExt cx="1362456" cy="676656"/>
              </a:xfrm>
            </p:grpSpPr>
            <p:sp>
              <p:nvSpPr>
                <p:cNvPr id="14" name="Flowchart: Display 13">
                  <a:extLst>
                    <a:ext uri="{FF2B5EF4-FFF2-40B4-BE49-F238E27FC236}">
                      <a16:creationId xmlns:a16="http://schemas.microsoft.com/office/drawing/2014/main" id="{DCFAFA64-E99A-42D6-A670-5E2EC5CE448A}"/>
                    </a:ext>
                  </a:extLst>
                </p:cNvPr>
                <p:cNvSpPr/>
                <p:nvPr/>
              </p:nvSpPr>
              <p:spPr>
                <a:xfrm>
                  <a:off x="8658850" y="3150248"/>
                  <a:ext cx="1362456" cy="676656"/>
                </a:xfrm>
                <a:prstGeom prst="flowChartDisplay">
                  <a:avLst/>
                </a:prstGeom>
                <a:gradFill>
                  <a:gsLst>
                    <a:gs pos="0">
                      <a:schemeClr val="tx2">
                        <a:lumMod val="46000"/>
                      </a:schemeClr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path path="circle">
                    <a:fillToRect r="100000" b="100000"/>
                  </a:path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G" sz="12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FDD4CB5-D954-4D38-B2BB-C54A15AB402C}"/>
                    </a:ext>
                  </a:extLst>
                </p:cNvPr>
                <p:cNvSpPr txBox="1"/>
                <p:nvPr/>
              </p:nvSpPr>
              <p:spPr>
                <a:xfrm>
                  <a:off x="8854593" y="3150248"/>
                  <a:ext cx="970970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SG" sz="1200" dirty="0">
                      <a:solidFill>
                        <a:schemeClr val="bg1"/>
                      </a:solidFill>
                    </a:rPr>
                    <a:t>Sentiment </a:t>
                  </a:r>
                </a:p>
                <a:p>
                  <a:pPr algn="ctr"/>
                  <a:r>
                    <a:rPr lang="en-SG" sz="1200" dirty="0">
                      <a:solidFill>
                        <a:schemeClr val="bg1"/>
                      </a:solidFill>
                    </a:rPr>
                    <a:t>Analysis</a:t>
                  </a:r>
                </a:p>
                <a:p>
                  <a:pPr algn="ctr"/>
                  <a:r>
                    <a:rPr lang="en-SG" sz="1200" dirty="0">
                      <a:solidFill>
                        <a:schemeClr val="bg1"/>
                      </a:solidFill>
                    </a:rPr>
                    <a:t>Visualization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170C926-896B-4AB9-8C95-92784F83F134}"/>
                  </a:ext>
                </a:extLst>
              </p:cNvPr>
              <p:cNvGrpSpPr/>
              <p:nvPr/>
            </p:nvGrpSpPr>
            <p:grpSpPr>
              <a:xfrm>
                <a:off x="8658850" y="4869320"/>
                <a:ext cx="1362456" cy="676656"/>
                <a:chOff x="8658850" y="4869320"/>
                <a:chExt cx="1362456" cy="676656"/>
              </a:xfrm>
            </p:grpSpPr>
            <p:sp>
              <p:nvSpPr>
                <p:cNvPr id="15" name="Flowchart: Display 14">
                  <a:extLst>
                    <a:ext uri="{FF2B5EF4-FFF2-40B4-BE49-F238E27FC236}">
                      <a16:creationId xmlns:a16="http://schemas.microsoft.com/office/drawing/2014/main" id="{13B6EB9C-85F3-4E21-8ECC-AF3274CCE557}"/>
                    </a:ext>
                  </a:extLst>
                </p:cNvPr>
                <p:cNvSpPr/>
                <p:nvPr/>
              </p:nvSpPr>
              <p:spPr>
                <a:xfrm>
                  <a:off x="8658850" y="4869320"/>
                  <a:ext cx="1362456" cy="676656"/>
                </a:xfrm>
                <a:prstGeom prst="flowChartDisplay">
                  <a:avLst/>
                </a:prstGeom>
                <a:gradFill>
                  <a:gsLst>
                    <a:gs pos="0">
                      <a:schemeClr val="tx2">
                        <a:lumMod val="46000"/>
                      </a:schemeClr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path path="circle">
                    <a:fillToRect r="100000" b="100000"/>
                  </a:path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G"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D4034DF-5250-4355-911E-0F7A369CDAFD}"/>
                    </a:ext>
                  </a:extLst>
                </p:cNvPr>
                <p:cNvSpPr txBox="1"/>
                <p:nvPr/>
              </p:nvSpPr>
              <p:spPr>
                <a:xfrm>
                  <a:off x="8904249" y="4869320"/>
                  <a:ext cx="970970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SG" sz="1200" dirty="0">
                      <a:solidFill>
                        <a:schemeClr val="bg1"/>
                      </a:solidFill>
                    </a:rPr>
                    <a:t>Product </a:t>
                  </a:r>
                </a:p>
                <a:p>
                  <a:pPr algn="ctr"/>
                  <a:r>
                    <a:rPr lang="en-SG" sz="1200" dirty="0">
                      <a:solidFill>
                        <a:schemeClr val="bg1"/>
                      </a:solidFill>
                    </a:rPr>
                    <a:t>Analysis</a:t>
                  </a:r>
                </a:p>
                <a:p>
                  <a:pPr algn="ctr"/>
                  <a:r>
                    <a:rPr lang="en-SG" sz="1200" dirty="0">
                      <a:solidFill>
                        <a:schemeClr val="bg1"/>
                      </a:solidFill>
                    </a:rPr>
                    <a:t>Visualization</a:t>
                  </a:r>
                </a:p>
              </p:txBody>
            </p:sp>
          </p:grp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3DDFEB3-8FCF-4E57-B7AD-A67B53D968EA}"/>
                </a:ext>
              </a:extLst>
            </p:cNvPr>
            <p:cNvCxnSpPr>
              <a:cxnSpLocks/>
              <a:endCxn id="7" idx="1"/>
            </p:cNvCxnSpPr>
            <p:nvPr/>
          </p:nvCxnSpPr>
          <p:spPr>
            <a:xfrm>
              <a:off x="2010283" y="3429000"/>
              <a:ext cx="48897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209A0E1A-1A0E-4904-BFC0-E3224F446A69}"/>
                </a:ext>
              </a:extLst>
            </p:cNvPr>
            <p:cNvCxnSpPr>
              <a:cxnSpLocks/>
            </p:cNvCxnSpPr>
            <p:nvPr/>
          </p:nvCxnSpPr>
          <p:spPr>
            <a:xfrm>
              <a:off x="4081170" y="3429000"/>
              <a:ext cx="48897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CF10FA1-3788-4B74-9075-8D9547A31BBB}"/>
                </a:ext>
              </a:extLst>
            </p:cNvPr>
            <p:cNvCxnSpPr>
              <a:cxnSpLocks/>
            </p:cNvCxnSpPr>
            <p:nvPr/>
          </p:nvCxnSpPr>
          <p:spPr>
            <a:xfrm>
              <a:off x="5905124" y="3458851"/>
              <a:ext cx="48897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0413505E-D805-454F-AB41-4218D0A76758}"/>
              </a:ext>
            </a:extLst>
          </p:cNvPr>
          <p:cNvSpPr txBox="1"/>
          <p:nvPr/>
        </p:nvSpPr>
        <p:spPr>
          <a:xfrm>
            <a:off x="1108873" y="5745039"/>
            <a:ext cx="18822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000" i="1" dirty="0"/>
              <a:t>*</a:t>
            </a:r>
            <a:r>
              <a:rPr lang="en-SG" sz="1000" i="1" dirty="0" err="1"/>
              <a:t>nltk</a:t>
            </a:r>
            <a:r>
              <a:rPr lang="en-SG" sz="1000" i="1" dirty="0"/>
              <a:t> = Natural Language Toolkit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4EA5EC6-9D87-4165-AAB9-9EA46030F25C}"/>
              </a:ext>
            </a:extLst>
          </p:cNvPr>
          <p:cNvSpPr txBox="1"/>
          <p:nvPr/>
        </p:nvSpPr>
        <p:spPr>
          <a:xfrm>
            <a:off x="2049996" y="6246842"/>
            <a:ext cx="77254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000" dirty="0">
                <a:solidFill>
                  <a:srgbClr val="FFFF00"/>
                </a:solidFill>
              </a:rPr>
              <a:t>Fig. 1 </a:t>
            </a:r>
            <a:r>
              <a:rPr lang="en-SG" sz="2000" dirty="0">
                <a:solidFill>
                  <a:schemeClr val="bg1"/>
                </a:solidFill>
              </a:rPr>
              <a:t>Recommended Solution Architecture/ Data Flow</a:t>
            </a:r>
          </a:p>
        </p:txBody>
      </p:sp>
    </p:spTree>
    <p:extLst>
      <p:ext uri="{BB962C8B-B14F-4D97-AF65-F5344CB8AC3E}">
        <p14:creationId xmlns:p14="http://schemas.microsoft.com/office/powerpoint/2010/main" val="3487520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10515600" cy="4940466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Acquire a dataset that contains customer feedback</a:t>
            </a:r>
          </a:p>
          <a:p>
            <a:pPr lvl="1">
              <a:tabLst>
                <a:tab pos="1254125" algn="l"/>
              </a:tabLst>
            </a:pPr>
            <a:r>
              <a:rPr lang="en-SG" dirty="0">
                <a:solidFill>
                  <a:srgbClr val="FFFF00"/>
                </a:solidFill>
              </a:rPr>
              <a:t>Source data: </a:t>
            </a:r>
          </a:p>
          <a:p>
            <a:pPr lvl="2"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“Women’s Clothing E-commerce Review” dataset from Kaggle website </a:t>
            </a:r>
          </a:p>
          <a:p>
            <a:pPr lvl="2"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Contains 10 columns x 23,885 rows of reviews</a:t>
            </a:r>
          </a:p>
          <a:p>
            <a:pPr lvl="2"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Columns:</a:t>
            </a:r>
          </a:p>
          <a:p>
            <a:pPr lvl="3" fontAlgn="base"/>
            <a:r>
              <a:rPr lang="en-US" dirty="0">
                <a:solidFill>
                  <a:schemeClr val="bg1"/>
                </a:solidFill>
              </a:rPr>
              <a:t>Clothing ID</a:t>
            </a:r>
          </a:p>
          <a:p>
            <a:pPr lvl="3" fontAlgn="base"/>
            <a:r>
              <a:rPr lang="en-US" dirty="0">
                <a:solidFill>
                  <a:schemeClr val="bg1"/>
                </a:solidFill>
              </a:rPr>
              <a:t>Reviewer’s Age</a:t>
            </a:r>
          </a:p>
          <a:p>
            <a:pPr lvl="3" fontAlgn="base"/>
            <a:r>
              <a:rPr lang="en-US" dirty="0">
                <a:solidFill>
                  <a:schemeClr val="bg1"/>
                </a:solidFill>
              </a:rPr>
              <a:t>Review Title</a:t>
            </a:r>
          </a:p>
          <a:p>
            <a:pPr lvl="3" fontAlgn="base"/>
            <a:r>
              <a:rPr lang="en-US" dirty="0">
                <a:solidFill>
                  <a:schemeClr val="bg1"/>
                </a:solidFill>
              </a:rPr>
              <a:t>Review Text</a:t>
            </a:r>
          </a:p>
          <a:p>
            <a:pPr lvl="3" fontAlgn="base"/>
            <a:r>
              <a:rPr lang="en-US" dirty="0">
                <a:solidFill>
                  <a:schemeClr val="bg1"/>
                </a:solidFill>
              </a:rPr>
              <a:t>Rating</a:t>
            </a:r>
          </a:p>
          <a:p>
            <a:pPr lvl="3" fontAlgn="base"/>
            <a:r>
              <a:rPr lang="en-US" dirty="0">
                <a:solidFill>
                  <a:schemeClr val="bg1"/>
                </a:solidFill>
              </a:rPr>
              <a:t>Recommended IND:</a:t>
            </a:r>
          </a:p>
          <a:p>
            <a:pPr lvl="3" fontAlgn="base"/>
            <a:r>
              <a:rPr lang="en-US" dirty="0">
                <a:solidFill>
                  <a:schemeClr val="bg1"/>
                </a:solidFill>
              </a:rPr>
              <a:t>Positive Feedback Count</a:t>
            </a:r>
          </a:p>
          <a:p>
            <a:pPr lvl="3" fontAlgn="base"/>
            <a:r>
              <a:rPr lang="en-US" dirty="0">
                <a:solidFill>
                  <a:schemeClr val="bg1"/>
                </a:solidFill>
              </a:rPr>
              <a:t>Product Division Name</a:t>
            </a:r>
          </a:p>
          <a:p>
            <a:pPr lvl="3" fontAlgn="base"/>
            <a:r>
              <a:rPr lang="en-US" dirty="0">
                <a:solidFill>
                  <a:schemeClr val="bg1"/>
                </a:solidFill>
              </a:rPr>
              <a:t>Product Department Name</a:t>
            </a:r>
          </a:p>
          <a:p>
            <a:pPr lvl="3" fontAlgn="base"/>
            <a:r>
              <a:rPr lang="en-US" dirty="0">
                <a:solidFill>
                  <a:schemeClr val="bg1"/>
                </a:solidFill>
              </a:rPr>
              <a:t>Product Class Name</a:t>
            </a:r>
          </a:p>
          <a:p>
            <a:pPr lvl="3"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 lvl="2"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 marL="0" indent="0">
              <a:buNone/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 lvl="2"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 lvl="1">
              <a:tabLst>
                <a:tab pos="1254125" algn="l"/>
              </a:tabLst>
            </a:pPr>
            <a:endParaRPr lang="en-SG" dirty="0">
              <a:solidFill>
                <a:srgbClr val="FFFF00"/>
              </a:solidFill>
            </a:endParaRPr>
          </a:p>
          <a:p>
            <a:pPr marL="0" indent="0">
              <a:buNone/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pPr>
              <a:tabLst>
                <a:tab pos="1254125" algn="l"/>
              </a:tabLst>
            </a:pPr>
            <a:endParaRPr lang="en-SG" dirty="0">
              <a:solidFill>
                <a:schemeClr val="bg1"/>
              </a:solidFill>
            </a:endParaRPr>
          </a:p>
          <a:p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022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D3F3E5E-6593-454A-8B67-044E7FBED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896" y="154468"/>
            <a:ext cx="6991066" cy="65480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044CC13-8981-4E67-9D2E-FEB36C29380B}"/>
              </a:ext>
            </a:extLst>
          </p:cNvPr>
          <p:cNvSpPr txBox="1"/>
          <p:nvPr/>
        </p:nvSpPr>
        <p:spPr>
          <a:xfrm>
            <a:off x="450130" y="2812298"/>
            <a:ext cx="34394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dirty="0">
                <a:solidFill>
                  <a:srgbClr val="FFFF00"/>
                </a:solidFill>
              </a:rPr>
              <a:t>Fig. 2 </a:t>
            </a:r>
            <a:r>
              <a:rPr lang="en-SG" sz="2000" dirty="0">
                <a:solidFill>
                  <a:schemeClr val="bg1"/>
                </a:solidFill>
              </a:rPr>
              <a:t>Dataset description from </a:t>
            </a:r>
          </a:p>
          <a:p>
            <a:r>
              <a:rPr lang="en-SG" sz="2000" dirty="0">
                <a:solidFill>
                  <a:schemeClr val="bg1"/>
                </a:solidFill>
              </a:rPr>
              <a:t>www.Kaggle.com</a:t>
            </a:r>
          </a:p>
        </p:txBody>
      </p:sp>
    </p:spTree>
    <p:extLst>
      <p:ext uri="{BB962C8B-B14F-4D97-AF65-F5344CB8AC3E}">
        <p14:creationId xmlns:p14="http://schemas.microsoft.com/office/powerpoint/2010/main" val="1407493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044CC13-8981-4E67-9D2E-FEB36C29380B}"/>
              </a:ext>
            </a:extLst>
          </p:cNvPr>
          <p:cNvSpPr txBox="1"/>
          <p:nvPr/>
        </p:nvSpPr>
        <p:spPr>
          <a:xfrm>
            <a:off x="1517406" y="5735353"/>
            <a:ext cx="91571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dirty="0">
                <a:solidFill>
                  <a:srgbClr val="FFFF00"/>
                </a:solidFill>
              </a:rPr>
              <a:t>Fig. 3 </a:t>
            </a:r>
            <a:r>
              <a:rPr lang="en-SG" sz="2000" dirty="0">
                <a:solidFill>
                  <a:schemeClr val="bg1"/>
                </a:solidFill>
              </a:rPr>
              <a:t>Screen print of the “Women’s Clothing E-commerce Review” dataset from Kaggle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573DB6-F380-4748-B1C5-E3A1853B4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15" y="653664"/>
            <a:ext cx="11758368" cy="493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232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407F90-DFB6-4001-A9DF-725074BCBED4}"/>
              </a:ext>
            </a:extLst>
          </p:cNvPr>
          <p:cNvSpPr txBox="1">
            <a:spLocks/>
          </p:cNvSpPr>
          <p:nvPr/>
        </p:nvSpPr>
        <p:spPr>
          <a:xfrm>
            <a:off x="265495" y="1636775"/>
            <a:ext cx="11749295" cy="463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tabLst>
                <a:tab pos="1254125" algn="l"/>
              </a:tabLst>
            </a:pPr>
            <a:r>
              <a:rPr lang="en-SG" sz="3600" dirty="0">
                <a:solidFill>
                  <a:srgbClr val="FFC000"/>
                </a:solidFill>
              </a:rPr>
              <a:t>Observation/Insight</a:t>
            </a:r>
          </a:p>
          <a:p>
            <a:pPr lvl="1">
              <a:lnSpc>
                <a:spcPct val="150000"/>
              </a:lnSpc>
              <a:tabLst>
                <a:tab pos="1254125" algn="l"/>
              </a:tabLst>
            </a:pPr>
            <a:r>
              <a:rPr lang="en-SG" sz="3000" dirty="0">
                <a:solidFill>
                  <a:schemeClr val="bg1"/>
                </a:solidFill>
              </a:rPr>
              <a:t>Why choose the specific Kaggle dataset?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600" dirty="0">
                <a:solidFill>
                  <a:schemeClr val="bg1"/>
                </a:solidFill>
              </a:rPr>
              <a:t>It  contains 10 columns x 23,885 rows of reviews; sufficient data to calculate VADER scores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600" dirty="0">
                <a:solidFill>
                  <a:schemeClr val="bg1"/>
                </a:solidFill>
              </a:rPr>
              <a:t>It provides user demographics (age)</a:t>
            </a:r>
          </a:p>
          <a:p>
            <a:pPr lvl="2">
              <a:lnSpc>
                <a:spcPct val="150000"/>
              </a:lnSpc>
              <a:tabLst>
                <a:tab pos="1254125" algn="l"/>
              </a:tabLst>
            </a:pPr>
            <a:r>
              <a:rPr lang="en-SG" sz="2600" dirty="0">
                <a:solidFill>
                  <a:schemeClr val="bg1"/>
                </a:solidFill>
              </a:rPr>
              <a:t>It provides product information relevant to the review</a:t>
            </a:r>
          </a:p>
        </p:txBody>
      </p:sp>
    </p:spTree>
    <p:extLst>
      <p:ext uri="{BB962C8B-B14F-4D97-AF65-F5344CB8AC3E}">
        <p14:creationId xmlns:p14="http://schemas.microsoft.com/office/powerpoint/2010/main" val="3059991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91000">
              <a:schemeClr val="accent1">
                <a:lumMod val="7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FB8-01F7-43AF-9411-59F06B83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635"/>
            <a:ext cx="10515600" cy="1325563"/>
          </a:xfrm>
        </p:spPr>
        <p:txBody>
          <a:bodyPr>
            <a:normAutofit/>
          </a:bodyPr>
          <a:lstStyle/>
          <a:p>
            <a:r>
              <a:rPr lang="en-SG" sz="5400" b="1" dirty="0">
                <a:solidFill>
                  <a:schemeClr val="bg1"/>
                </a:solidFill>
              </a:rPr>
              <a:t>Capstone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D2F5-7A9B-4EAA-A07B-D0A81C80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198"/>
            <a:ext cx="10515600" cy="494046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2"/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Develop  PYTHON script </a:t>
            </a:r>
          </a:p>
          <a:p>
            <a:pPr lvl="1">
              <a:tabLst>
                <a:tab pos="1254125" algn="l"/>
              </a:tabLst>
            </a:pPr>
            <a:r>
              <a:rPr lang="en-SG" dirty="0" err="1">
                <a:solidFill>
                  <a:schemeClr val="bg1"/>
                </a:solidFill>
              </a:rPr>
              <a:t>Jupyter</a:t>
            </a:r>
            <a:r>
              <a:rPr lang="en-SG" dirty="0">
                <a:solidFill>
                  <a:schemeClr val="bg1"/>
                </a:solidFill>
              </a:rPr>
              <a:t> notebook used to develop the PYTHON script.</a:t>
            </a:r>
          </a:p>
          <a:p>
            <a:pPr lvl="1">
              <a:tabLst>
                <a:tab pos="1254125" algn="l"/>
              </a:tabLst>
            </a:pPr>
            <a:r>
              <a:rPr lang="en-SG" dirty="0">
                <a:solidFill>
                  <a:schemeClr val="bg1"/>
                </a:solidFill>
              </a:rPr>
              <a:t>Ensure that the script was successfully executed with the agreed steps</a:t>
            </a:r>
          </a:p>
        </p:txBody>
      </p:sp>
    </p:spTree>
    <p:extLst>
      <p:ext uri="{BB962C8B-B14F-4D97-AF65-F5344CB8AC3E}">
        <p14:creationId xmlns:p14="http://schemas.microsoft.com/office/powerpoint/2010/main" val="1739741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1468</TotalTime>
  <Words>1485</Words>
  <Application>Microsoft Office PowerPoint</Application>
  <PresentationFormat>Widescreen</PresentationFormat>
  <Paragraphs>239</Paragraphs>
  <Slides>36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PowerPoint Presentation</vt:lpstr>
      <vt:lpstr>Introduction</vt:lpstr>
      <vt:lpstr>Business Challenge</vt:lpstr>
      <vt:lpstr>Approach to solving the Challenge</vt:lpstr>
      <vt:lpstr>Capstone Solution</vt:lpstr>
      <vt:lpstr>PowerPoint Presentation</vt:lpstr>
      <vt:lpstr>PowerPoint Presentation</vt:lpstr>
      <vt:lpstr>Capstone Solution</vt:lpstr>
      <vt:lpstr>Capstone Solution</vt:lpstr>
      <vt:lpstr>PowerPoint Presentation</vt:lpstr>
      <vt:lpstr>PowerPoint Presentation</vt:lpstr>
      <vt:lpstr>PowerPoint Presentation</vt:lpstr>
      <vt:lpstr>Capstone Solution</vt:lpstr>
      <vt:lpstr>PowerPoint Presentation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Capstone Solution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FCG</dc:creator>
  <cp:lastModifiedBy>FCG</cp:lastModifiedBy>
  <cp:revision>189</cp:revision>
  <dcterms:created xsi:type="dcterms:W3CDTF">2019-07-23T06:46:55Z</dcterms:created>
  <dcterms:modified xsi:type="dcterms:W3CDTF">2019-08-01T03:13:22Z</dcterms:modified>
</cp:coreProperties>
</file>

<file path=docProps/thumbnail.jpeg>
</file>